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76" r:id="rId3"/>
    <p:sldId id="308" r:id="rId4"/>
    <p:sldId id="264" r:id="rId5"/>
    <p:sldId id="285" r:id="rId6"/>
    <p:sldId id="290" r:id="rId7"/>
    <p:sldId id="309" r:id="rId8"/>
    <p:sldId id="260" r:id="rId9"/>
    <p:sldId id="310" r:id="rId10"/>
    <p:sldId id="311" r:id="rId11"/>
    <p:sldId id="312" r:id="rId12"/>
    <p:sldId id="306" r:id="rId13"/>
    <p:sldId id="297" r:id="rId14"/>
    <p:sldId id="313" r:id="rId15"/>
    <p:sldId id="314" r:id="rId16"/>
    <p:sldId id="303" r:id="rId17"/>
    <p:sldId id="295" r:id="rId18"/>
    <p:sldId id="316" r:id="rId19"/>
    <p:sldId id="262" r:id="rId20"/>
  </p:sldIdLst>
  <p:sldSz cx="18288000" cy="10287000"/>
  <p:notesSz cx="6858000" cy="9144000"/>
  <p:embeddedFontLst>
    <p:embeddedFont>
      <p:font typeface="Avenir Next LT Pro" panose="020B0504020202020204" pitchFamily="3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  <p:embeddedFont>
      <p:font typeface="Roboto Bold" panose="02000000000000000000" charset="0"/>
      <p:regular r:id="rId30"/>
      <p:bold r:id="rId31"/>
    </p:embeddedFont>
    <p:embeddedFont>
      <p:font typeface="Tomorrow" panose="020B0604020202020204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154"/>
    <a:srgbClr val="638D8D"/>
    <a:srgbClr val="718584"/>
    <a:srgbClr val="B3D1C1"/>
    <a:srgbClr val="B0C8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431" autoAdjust="0"/>
  </p:normalViewPr>
  <p:slideViewPr>
    <p:cSldViewPr>
      <p:cViewPr>
        <p:scale>
          <a:sx n="51" d="100"/>
          <a:sy n="51" d="100"/>
        </p:scale>
        <p:origin x="1546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jpe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48CEE6-6848-4056-81EC-3C59AF4EB854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5A8E7B-545E-46F9-AD41-FE8FDF2C6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818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svg"/><Relationship Id="rId7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.svg"/><Relationship Id="rId7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svg"/><Relationship Id="rId7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41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8288000" y="9376"/>
            <a:ext cx="7848674" cy="10277624"/>
          </a:xfrm>
          <a:custGeom>
            <a:avLst/>
            <a:gdLst/>
            <a:ahLst/>
            <a:cxnLst/>
            <a:rect l="l" t="t" r="r" b="b"/>
            <a:pathLst>
              <a:path w="18364274" h="10372874">
                <a:moveTo>
                  <a:pt x="0" y="0"/>
                </a:moveTo>
                <a:lnTo>
                  <a:pt x="18364274" y="0"/>
                </a:lnTo>
                <a:lnTo>
                  <a:pt x="18364274" y="10372874"/>
                </a:lnTo>
                <a:lnTo>
                  <a:pt x="0" y="103728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939" t="-2825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5400000">
            <a:off x="-13030081" y="-468550"/>
            <a:ext cx="15495232" cy="10564931"/>
          </a:xfrm>
          <a:custGeom>
            <a:avLst/>
            <a:gdLst/>
            <a:ahLst/>
            <a:cxnLst/>
            <a:rect l="l" t="t" r="r" b="b"/>
            <a:pathLst>
              <a:path w="15495232" h="10564931">
                <a:moveTo>
                  <a:pt x="0" y="0"/>
                </a:moveTo>
                <a:lnTo>
                  <a:pt x="15495233" y="0"/>
                </a:lnTo>
                <a:lnTo>
                  <a:pt x="15495233" y="10564931"/>
                </a:lnTo>
                <a:lnTo>
                  <a:pt x="0" y="105649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4">
            <a:extLst>
              <a:ext uri="{FF2B5EF4-FFF2-40B4-BE49-F238E27FC236}">
                <a16:creationId xmlns:a16="http://schemas.microsoft.com/office/drawing/2014/main" id="{D43A2AD0-1C84-6E94-E746-2F86E53AC7CF}"/>
              </a:ext>
            </a:extLst>
          </p:cNvPr>
          <p:cNvSpPr txBox="1">
            <a:spLocks/>
          </p:cNvSpPr>
          <p:nvPr/>
        </p:nvSpPr>
        <p:spPr>
          <a:xfrm flipH="1">
            <a:off x="1066800" y="9867900"/>
            <a:ext cx="14173200" cy="14503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750"/>
              </a:lnSpc>
            </a:pPr>
            <a:r>
              <a:rPr lang="en-US" sz="4800" dirty="0">
                <a:solidFill>
                  <a:srgbClr val="FFFFFF"/>
                </a:solidFill>
                <a:latin typeface="Tomorrow"/>
              </a:rPr>
              <a:t>Assessing Visualization Reproducibility in HPC </a:t>
            </a:r>
            <a:endParaRPr lang="en-US" sz="4800" dirty="0">
              <a:solidFill>
                <a:srgbClr val="FFFFFF"/>
              </a:solidFill>
              <a:latin typeface="Tomorrow"/>
              <a:sym typeface="Tomorrow"/>
            </a:endParaRP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75F48F92-B604-6EC3-AB21-905D31933834}"/>
              </a:ext>
            </a:extLst>
          </p:cNvPr>
          <p:cNvSpPr txBox="1">
            <a:spLocks/>
          </p:cNvSpPr>
          <p:nvPr/>
        </p:nvSpPr>
        <p:spPr>
          <a:xfrm>
            <a:off x="1333500" y="14381714"/>
            <a:ext cx="3482394" cy="865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David Koop</a:t>
            </a:r>
          </a:p>
          <a:p>
            <a:pPr algn="l">
              <a:lnSpc>
                <a:spcPts val="3499"/>
              </a:lnSpc>
            </a:pPr>
            <a:r>
              <a:rPr lang="en-US" sz="2499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Triveni Gurram</a:t>
            </a:r>
          </a:p>
        </p:txBody>
      </p:sp>
      <p:pic>
        <p:nvPicPr>
          <p:cNvPr id="23" name="Picture 22" descr="A black and white text">
            <a:extLst>
              <a:ext uri="{FF2B5EF4-FFF2-40B4-BE49-F238E27FC236}">
                <a16:creationId xmlns:a16="http://schemas.microsoft.com/office/drawing/2014/main" id="{BFD55B20-C35F-2F5E-E048-A62F050B5C03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14014425"/>
            <a:ext cx="3931617" cy="1600200"/>
          </a:xfrm>
          <a:prstGeom prst="rect">
            <a:avLst/>
          </a:prstGeom>
          <a:effectLst>
            <a:outerShdw blurRad="139700" dist="50800" sx="105000" sy="105000" algn="ctr" rotWithShape="0">
              <a:schemeClr val="bg1"/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B5514-AEAF-6769-7A54-A3A4FF6B2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98A0859D-18EA-1E25-7E89-E0701BBBF836}"/>
              </a:ext>
            </a:extLst>
          </p:cNvPr>
          <p:cNvSpPr/>
          <p:nvPr/>
        </p:nvSpPr>
        <p:spPr>
          <a:xfrm>
            <a:off x="0" y="606126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3E61F1BC-18C0-7545-0995-9610138EC779}"/>
              </a:ext>
            </a:extLst>
          </p:cNvPr>
          <p:cNvSpPr/>
          <p:nvPr/>
        </p:nvSpPr>
        <p:spPr>
          <a:xfrm rot="2025485">
            <a:off x="10530293" y="-4157918"/>
            <a:ext cx="10941889" cy="8315836"/>
          </a:xfrm>
          <a:custGeom>
            <a:avLst/>
            <a:gdLst/>
            <a:ahLst/>
            <a:cxnLst/>
            <a:rect l="l" t="t" r="r" b="b"/>
            <a:pathLst>
              <a:path w="10941889" h="8315836">
                <a:moveTo>
                  <a:pt x="0" y="0"/>
                </a:moveTo>
                <a:lnTo>
                  <a:pt x="10941889" y="0"/>
                </a:lnTo>
                <a:lnTo>
                  <a:pt x="10941889" y="8315836"/>
                </a:lnTo>
                <a:lnTo>
                  <a:pt x="0" y="83158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875C96-2202-DBA1-7121-D0A136E4BDF2}"/>
              </a:ext>
            </a:extLst>
          </p:cNvPr>
          <p:cNvSpPr txBox="1"/>
          <p:nvPr/>
        </p:nvSpPr>
        <p:spPr>
          <a:xfrm>
            <a:off x="914400" y="807742"/>
            <a:ext cx="13868400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Pixel Comparison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79D22-86D6-FFB6-F070-DF62B1021504}"/>
              </a:ext>
            </a:extLst>
          </p:cNvPr>
          <p:cNvSpPr txBox="1"/>
          <p:nvPr/>
        </p:nvSpPr>
        <p:spPr>
          <a:xfrm>
            <a:off x="18530900" y="807742"/>
            <a:ext cx="14554359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Comparison Tools &amp; Techniques</a:t>
            </a:r>
          </a:p>
        </p:txBody>
      </p:sp>
      <p:sp>
        <p:nvSpPr>
          <p:cNvPr id="33" name="TextBox 7">
            <a:extLst>
              <a:ext uri="{FF2B5EF4-FFF2-40B4-BE49-F238E27FC236}">
                <a16:creationId xmlns:a16="http://schemas.microsoft.com/office/drawing/2014/main" id="{CF4CEC53-6F5C-9AAC-BBCC-F7B45B4336D9}"/>
              </a:ext>
            </a:extLst>
          </p:cNvPr>
          <p:cNvSpPr txBox="1"/>
          <p:nvPr/>
        </p:nvSpPr>
        <p:spPr>
          <a:xfrm>
            <a:off x="914400" y="2449973"/>
            <a:ext cx="15773400" cy="29527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OpenCV is used for comparing pixel differences between images.</a:t>
            </a:r>
          </a:p>
          <a:p>
            <a:pPr marL="914400" lvl="1" indent="-457200">
              <a:lnSpc>
                <a:spcPts val="468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Pros: </a:t>
            </a: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It can highlight differences between two visualizations effectively.</a:t>
            </a:r>
          </a:p>
          <a:p>
            <a:pPr marL="914400" lvl="1" indent="-457200">
              <a:lnSpc>
                <a:spcPts val="468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Cons: </a:t>
            </a: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Sometimes, pixel-based comparisons might highlight unnecessary regions or subtle visual changes which could lead to misleading results.</a:t>
            </a:r>
          </a:p>
          <a:p>
            <a:pPr marL="1371600" lvl="2" indent="-457200">
              <a:lnSpc>
                <a:spcPts val="468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36DA58-24A1-1A06-E3E5-6175048680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00" y="5372099"/>
            <a:ext cx="6248400" cy="46405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A56C01-3C48-13F7-C963-CAEFD74FD5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6196" y="5372101"/>
            <a:ext cx="6400800" cy="4640508"/>
          </a:xfrm>
          <a:prstGeom prst="rect">
            <a:avLst/>
          </a:prstGeom>
        </p:spPr>
      </p:pic>
      <p:sp>
        <p:nvSpPr>
          <p:cNvPr id="4" name="TextBox 6">
            <a:extLst>
              <a:ext uri="{FF2B5EF4-FFF2-40B4-BE49-F238E27FC236}">
                <a16:creationId xmlns:a16="http://schemas.microsoft.com/office/drawing/2014/main" id="{08CC1AA7-C78F-8558-D928-89A009C4E598}"/>
              </a:ext>
            </a:extLst>
          </p:cNvPr>
          <p:cNvSpPr txBox="1"/>
          <p:nvPr/>
        </p:nvSpPr>
        <p:spPr>
          <a:xfrm>
            <a:off x="-17513035" y="471976"/>
            <a:ext cx="17273164" cy="133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Embedded Metadata Approach </a:t>
            </a:r>
          </a:p>
        </p:txBody>
      </p:sp>
    </p:spTree>
    <p:extLst>
      <p:ext uri="{BB962C8B-B14F-4D97-AF65-F5344CB8AC3E}">
        <p14:creationId xmlns:p14="http://schemas.microsoft.com/office/powerpoint/2010/main" val="1216024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1F149-EC38-FC1E-2327-F86FCAA3B7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8">
            <a:extLst>
              <a:ext uri="{FF2B5EF4-FFF2-40B4-BE49-F238E27FC236}">
                <a16:creationId xmlns:a16="http://schemas.microsoft.com/office/drawing/2014/main" id="{7473735C-4EEC-41C6-7080-CC11F60D0ACF}"/>
              </a:ext>
            </a:extLst>
          </p:cNvPr>
          <p:cNvSpPr/>
          <p:nvPr/>
        </p:nvSpPr>
        <p:spPr>
          <a:xfrm>
            <a:off x="-16755" y="592170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6DE17A68-86B9-1165-ADE1-458E529FE868}"/>
              </a:ext>
            </a:extLst>
          </p:cNvPr>
          <p:cNvSpPr/>
          <p:nvPr/>
        </p:nvSpPr>
        <p:spPr>
          <a:xfrm rot="171591">
            <a:off x="-6082420" y="-4896470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7"/>
                </a:lnTo>
                <a:lnTo>
                  <a:pt x="0" y="100376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30225735-04BB-EF08-4E17-D2E133740216}"/>
              </a:ext>
            </a:extLst>
          </p:cNvPr>
          <p:cNvSpPr/>
          <p:nvPr/>
        </p:nvSpPr>
        <p:spPr>
          <a:xfrm rot="2607092">
            <a:off x="15208398" y="6786405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6"/>
                </a:lnTo>
                <a:lnTo>
                  <a:pt x="0" y="100376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DB1C77F7-8776-94B7-9B4C-0E491D618CCC}"/>
              </a:ext>
            </a:extLst>
          </p:cNvPr>
          <p:cNvSpPr txBox="1"/>
          <p:nvPr/>
        </p:nvSpPr>
        <p:spPr>
          <a:xfrm>
            <a:off x="457200" y="447999"/>
            <a:ext cx="13944600" cy="133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Embedded Metadata Approach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0ECC74-A2C3-C1D4-3ED3-81BB01668CDD}"/>
              </a:ext>
            </a:extLst>
          </p:cNvPr>
          <p:cNvSpPr txBox="1"/>
          <p:nvPr/>
        </p:nvSpPr>
        <p:spPr>
          <a:xfrm>
            <a:off x="800099" y="2075480"/>
            <a:ext cx="16687800" cy="75610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sz="32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Objective</a:t>
            </a:r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Enhance reproducibility by embedding image metadata directly into image files.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sz="32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Metadata for Reproducibility: </a:t>
            </a: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By embedding metadata within the image file itself, anyone who accesses the file can retrieve crucial details necessary for recreating the visualization accurately. 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 sources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Include information about data’s origin, including links or identifiers if publicly available.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Visualization parameters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Specify Settings like color schemes, axis ranges, labels, and legends.</a:t>
            </a:r>
          </a:p>
          <a:p>
            <a:pPr marL="914400" lvl="1" indent="-45720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Scale and precision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Provide details about scales, units of measure, and rounding or aggregation methods.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F391C3-C489-9317-8958-77F00D6D3E69}"/>
              </a:ext>
            </a:extLst>
          </p:cNvPr>
          <p:cNvSpPr txBox="1"/>
          <p:nvPr/>
        </p:nvSpPr>
        <p:spPr>
          <a:xfrm>
            <a:off x="9982200" y="9694830"/>
            <a:ext cx="579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Work contributed by 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Arya Sarkar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C4305C-362B-3AE7-CCEA-E7333D2576BE}"/>
              </a:ext>
            </a:extLst>
          </p:cNvPr>
          <p:cNvSpPr txBox="1"/>
          <p:nvPr/>
        </p:nvSpPr>
        <p:spPr>
          <a:xfrm>
            <a:off x="18440400" y="791711"/>
            <a:ext cx="14554359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Pixel Comparison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C86E090F-370D-8FE1-F0B3-3E5AEC51C64F}"/>
              </a:ext>
            </a:extLst>
          </p:cNvPr>
          <p:cNvSpPr/>
          <p:nvPr/>
        </p:nvSpPr>
        <p:spPr>
          <a:xfrm>
            <a:off x="-16916400" y="2171700"/>
            <a:ext cx="16611600" cy="3964528"/>
          </a:xfrm>
          <a:custGeom>
            <a:avLst/>
            <a:gdLst/>
            <a:ahLst/>
            <a:cxnLst/>
            <a:rect l="l" t="t" r="r" b="b"/>
            <a:pathLst>
              <a:path w="709208" h="666583">
                <a:moveTo>
                  <a:pt x="27060" y="0"/>
                </a:moveTo>
                <a:lnTo>
                  <a:pt x="682148" y="0"/>
                </a:lnTo>
                <a:cubicBezTo>
                  <a:pt x="697093" y="0"/>
                  <a:pt x="709208" y="12115"/>
                  <a:pt x="709208" y="27060"/>
                </a:cubicBezTo>
                <a:lnTo>
                  <a:pt x="709208" y="639524"/>
                </a:lnTo>
                <a:cubicBezTo>
                  <a:pt x="709208" y="654469"/>
                  <a:pt x="697093" y="666583"/>
                  <a:pt x="682148" y="666583"/>
                </a:cubicBezTo>
                <a:lnTo>
                  <a:pt x="27060" y="666583"/>
                </a:lnTo>
                <a:cubicBezTo>
                  <a:pt x="12115" y="666583"/>
                  <a:pt x="0" y="654469"/>
                  <a:pt x="0" y="639524"/>
                </a:cubicBezTo>
                <a:lnTo>
                  <a:pt x="0" y="27060"/>
                </a:lnTo>
                <a:cubicBezTo>
                  <a:pt x="0" y="12115"/>
                  <a:pt x="12115" y="0"/>
                  <a:pt x="27060" y="0"/>
                </a:cubicBezTo>
                <a:close/>
              </a:path>
            </a:pathLst>
          </a:custGeom>
          <a:solidFill>
            <a:srgbClr val="B3D1C1"/>
          </a:solidFill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32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Advantages</a:t>
            </a:r>
            <a:endParaRPr lang="en-US" sz="24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Improved Transparency</a:t>
            </a:r>
          </a:p>
          <a:p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en-US" sz="24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Metadata in images provides a clear, accessible record of how visualizations are created, enhancing transparency.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Enhanced Verification and Comparison</a:t>
            </a:r>
          </a:p>
          <a:p>
            <a:pPr lvl="1"/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en-US" sz="24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Enables users to verify visualization accuracy and compare similar visualizations using identical or similar 	parameters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Increased Reproducibility and Reliability</a:t>
            </a:r>
          </a:p>
          <a:p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en-US" sz="24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Embedded metadata supports reproducibility and reliability by providing necessary details for recreation directly in 	the file.</a:t>
            </a:r>
          </a:p>
          <a:p>
            <a:endParaRPr lang="en-US" dirty="0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53C3DD4C-3669-D788-385A-76D6F5DDE488}"/>
              </a:ext>
            </a:extLst>
          </p:cNvPr>
          <p:cNvSpPr/>
          <p:nvPr/>
        </p:nvSpPr>
        <p:spPr>
          <a:xfrm>
            <a:off x="18440400" y="6331605"/>
            <a:ext cx="16306800" cy="2362200"/>
          </a:xfrm>
          <a:custGeom>
            <a:avLst/>
            <a:gdLst/>
            <a:ahLst/>
            <a:cxnLst/>
            <a:rect l="l" t="t" r="r" b="b"/>
            <a:pathLst>
              <a:path w="709736" h="827855">
                <a:moveTo>
                  <a:pt x="27039" y="0"/>
                </a:moveTo>
                <a:lnTo>
                  <a:pt x="682696" y="0"/>
                </a:lnTo>
                <a:cubicBezTo>
                  <a:pt x="689867" y="0"/>
                  <a:pt x="696745" y="2849"/>
                  <a:pt x="701816" y="7920"/>
                </a:cubicBezTo>
                <a:cubicBezTo>
                  <a:pt x="706887" y="12991"/>
                  <a:pt x="709736" y="19868"/>
                  <a:pt x="709736" y="27039"/>
                </a:cubicBezTo>
                <a:lnTo>
                  <a:pt x="709736" y="800815"/>
                </a:lnTo>
                <a:cubicBezTo>
                  <a:pt x="709736" y="807987"/>
                  <a:pt x="706887" y="814864"/>
                  <a:pt x="701816" y="819935"/>
                </a:cubicBezTo>
                <a:cubicBezTo>
                  <a:pt x="696745" y="825006"/>
                  <a:pt x="689867" y="827855"/>
                  <a:pt x="682696" y="827855"/>
                </a:cubicBezTo>
                <a:lnTo>
                  <a:pt x="27039" y="827855"/>
                </a:lnTo>
                <a:cubicBezTo>
                  <a:pt x="19868" y="827855"/>
                  <a:pt x="12991" y="825006"/>
                  <a:pt x="7920" y="819935"/>
                </a:cubicBezTo>
                <a:cubicBezTo>
                  <a:pt x="2849" y="814864"/>
                  <a:pt x="0" y="807987"/>
                  <a:pt x="0" y="800815"/>
                </a:cubicBezTo>
                <a:lnTo>
                  <a:pt x="0" y="27039"/>
                </a:lnTo>
                <a:cubicBezTo>
                  <a:pt x="0" y="19868"/>
                  <a:pt x="2849" y="12991"/>
                  <a:pt x="7920" y="7920"/>
                </a:cubicBezTo>
                <a:cubicBezTo>
                  <a:pt x="12991" y="2849"/>
                  <a:pt x="19868" y="0"/>
                  <a:pt x="27039" y="0"/>
                </a:cubicBezTo>
                <a:close/>
              </a:path>
            </a:pathLst>
          </a:custGeom>
          <a:solidFill>
            <a:srgbClr val="5A827F"/>
          </a:solidFill>
        </p:spPr>
        <p:txBody>
          <a:bodyPr/>
          <a:lstStyle/>
          <a:p>
            <a:r>
              <a:rPr lang="en-US" sz="2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Limitations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Metadata Standardization</a:t>
            </a:r>
          </a:p>
          <a:p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Standardizing metadata fields ensures critical information is consistently recorded and accessible.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File Size and Compatibility</a:t>
            </a:r>
          </a:p>
          <a:p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Metadata can slightly increase file size and may be removed by some tools, so compatibility must be 	considered.</a:t>
            </a:r>
          </a:p>
        </p:txBody>
      </p:sp>
    </p:spTree>
    <p:extLst>
      <p:ext uri="{BB962C8B-B14F-4D97-AF65-F5344CB8AC3E}">
        <p14:creationId xmlns:p14="http://schemas.microsoft.com/office/powerpoint/2010/main" val="2521460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74309B-D3C0-5467-B6FB-749FABB2A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8">
            <a:extLst>
              <a:ext uri="{FF2B5EF4-FFF2-40B4-BE49-F238E27FC236}">
                <a16:creationId xmlns:a16="http://schemas.microsoft.com/office/drawing/2014/main" id="{D6CA2B4A-A79D-1568-D3C3-9BEEC86F5175}"/>
              </a:ext>
            </a:extLst>
          </p:cNvPr>
          <p:cNvSpPr/>
          <p:nvPr/>
        </p:nvSpPr>
        <p:spPr>
          <a:xfrm>
            <a:off x="0" y="606126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5AD0D141-FBF9-6913-0644-FBA8AA0B4334}"/>
              </a:ext>
            </a:extLst>
          </p:cNvPr>
          <p:cNvSpPr/>
          <p:nvPr/>
        </p:nvSpPr>
        <p:spPr>
          <a:xfrm rot="171591">
            <a:off x="-8728864" y="-1940368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7"/>
                </a:lnTo>
                <a:lnTo>
                  <a:pt x="0" y="100376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8F7B16E7-A2A9-8EA2-9F6B-18D9CA074E71}"/>
              </a:ext>
            </a:extLst>
          </p:cNvPr>
          <p:cNvSpPr/>
          <p:nvPr/>
        </p:nvSpPr>
        <p:spPr>
          <a:xfrm rot="2607092">
            <a:off x="15208398" y="6786405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6"/>
                </a:lnTo>
                <a:lnTo>
                  <a:pt x="0" y="100376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0A044FAF-C060-9AA4-DFE3-30BCC407939F}"/>
              </a:ext>
            </a:extLst>
          </p:cNvPr>
          <p:cNvSpPr txBox="1"/>
          <p:nvPr/>
        </p:nvSpPr>
        <p:spPr>
          <a:xfrm>
            <a:off x="-505918" y="435902"/>
            <a:ext cx="14859105" cy="28982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Embedded Metadata Approach</a:t>
            </a:r>
            <a:r>
              <a:rPr lang="en-US" sz="80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</a:p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r>
              <a:rPr lang="en-US" sz="80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9BD3CA-2B58-549C-C2EA-C83CBF720536}"/>
              </a:ext>
            </a:extLst>
          </p:cNvPr>
          <p:cNvSpPr txBox="1"/>
          <p:nvPr/>
        </p:nvSpPr>
        <p:spPr>
          <a:xfrm>
            <a:off x="152400" y="2247900"/>
            <a:ext cx="1491397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2CB0BA2B-1FC5-792C-2FAA-5F849D11C43D}"/>
              </a:ext>
            </a:extLst>
          </p:cNvPr>
          <p:cNvSpPr/>
          <p:nvPr/>
        </p:nvSpPr>
        <p:spPr>
          <a:xfrm>
            <a:off x="820623" y="2159164"/>
            <a:ext cx="16611600" cy="3964528"/>
          </a:xfrm>
          <a:custGeom>
            <a:avLst/>
            <a:gdLst/>
            <a:ahLst/>
            <a:cxnLst/>
            <a:rect l="l" t="t" r="r" b="b"/>
            <a:pathLst>
              <a:path w="709208" h="666583">
                <a:moveTo>
                  <a:pt x="27060" y="0"/>
                </a:moveTo>
                <a:lnTo>
                  <a:pt x="682148" y="0"/>
                </a:lnTo>
                <a:cubicBezTo>
                  <a:pt x="697093" y="0"/>
                  <a:pt x="709208" y="12115"/>
                  <a:pt x="709208" y="27060"/>
                </a:cubicBezTo>
                <a:lnTo>
                  <a:pt x="709208" y="639524"/>
                </a:lnTo>
                <a:cubicBezTo>
                  <a:pt x="709208" y="654469"/>
                  <a:pt x="697093" y="666583"/>
                  <a:pt x="682148" y="666583"/>
                </a:cubicBezTo>
                <a:lnTo>
                  <a:pt x="27060" y="666583"/>
                </a:lnTo>
                <a:cubicBezTo>
                  <a:pt x="12115" y="666583"/>
                  <a:pt x="0" y="654469"/>
                  <a:pt x="0" y="639524"/>
                </a:cubicBezTo>
                <a:lnTo>
                  <a:pt x="0" y="27060"/>
                </a:lnTo>
                <a:cubicBezTo>
                  <a:pt x="0" y="12115"/>
                  <a:pt x="12115" y="0"/>
                  <a:pt x="27060" y="0"/>
                </a:cubicBezTo>
                <a:close/>
              </a:path>
            </a:pathLst>
          </a:custGeom>
          <a:solidFill>
            <a:srgbClr val="B3D1C1"/>
          </a:solidFill>
        </p:spPr>
        <p:txBody>
          <a:bodyPr/>
          <a:lstStyle/>
          <a:p>
            <a:r>
              <a:rPr lang="en-US" sz="32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Advantages</a:t>
            </a:r>
            <a:endParaRPr lang="en-US" sz="24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Improved Transparency</a:t>
            </a:r>
          </a:p>
          <a:p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en-US" sz="24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Metadata in images provides a clear, accessible record of how visualizations are created, enhancing transparency.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Enhanced Verification and Comparison</a:t>
            </a:r>
          </a:p>
          <a:p>
            <a:pPr lvl="1"/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en-US" sz="24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It Enables users to verify visualization accuracy and compare similar visualizations using identical or similar 	parameters.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Increased Reproducibility and Reliability</a:t>
            </a:r>
          </a:p>
          <a:p>
            <a:r>
              <a:rPr lang="en-US" sz="24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en-US" sz="24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Embedded metadata supports reproducibility and reliability by providing necessary details for recreation directly in 	the file.</a:t>
            </a:r>
          </a:p>
          <a:p>
            <a:endParaRPr lang="en-US" dirty="0"/>
          </a:p>
        </p:txBody>
      </p:sp>
      <p:sp>
        <p:nvSpPr>
          <p:cNvPr id="17" name="Freeform 8">
            <a:extLst>
              <a:ext uri="{FF2B5EF4-FFF2-40B4-BE49-F238E27FC236}">
                <a16:creationId xmlns:a16="http://schemas.microsoft.com/office/drawing/2014/main" id="{3D3701CD-1C94-D8FE-418D-E93339E3F27E}"/>
              </a:ext>
            </a:extLst>
          </p:cNvPr>
          <p:cNvSpPr/>
          <p:nvPr/>
        </p:nvSpPr>
        <p:spPr>
          <a:xfrm>
            <a:off x="1828800" y="6759550"/>
            <a:ext cx="16306800" cy="2465339"/>
          </a:xfrm>
          <a:custGeom>
            <a:avLst/>
            <a:gdLst/>
            <a:ahLst/>
            <a:cxnLst/>
            <a:rect l="l" t="t" r="r" b="b"/>
            <a:pathLst>
              <a:path w="709736" h="827855">
                <a:moveTo>
                  <a:pt x="27039" y="0"/>
                </a:moveTo>
                <a:lnTo>
                  <a:pt x="682696" y="0"/>
                </a:lnTo>
                <a:cubicBezTo>
                  <a:pt x="689867" y="0"/>
                  <a:pt x="696745" y="2849"/>
                  <a:pt x="701816" y="7920"/>
                </a:cubicBezTo>
                <a:cubicBezTo>
                  <a:pt x="706887" y="12991"/>
                  <a:pt x="709736" y="19868"/>
                  <a:pt x="709736" y="27039"/>
                </a:cubicBezTo>
                <a:lnTo>
                  <a:pt x="709736" y="800815"/>
                </a:lnTo>
                <a:cubicBezTo>
                  <a:pt x="709736" y="807987"/>
                  <a:pt x="706887" y="814864"/>
                  <a:pt x="701816" y="819935"/>
                </a:cubicBezTo>
                <a:cubicBezTo>
                  <a:pt x="696745" y="825006"/>
                  <a:pt x="689867" y="827855"/>
                  <a:pt x="682696" y="827855"/>
                </a:cubicBezTo>
                <a:lnTo>
                  <a:pt x="27039" y="827855"/>
                </a:lnTo>
                <a:cubicBezTo>
                  <a:pt x="19868" y="827855"/>
                  <a:pt x="12991" y="825006"/>
                  <a:pt x="7920" y="819935"/>
                </a:cubicBezTo>
                <a:cubicBezTo>
                  <a:pt x="2849" y="814864"/>
                  <a:pt x="0" y="807987"/>
                  <a:pt x="0" y="800815"/>
                </a:cubicBezTo>
                <a:lnTo>
                  <a:pt x="0" y="27039"/>
                </a:lnTo>
                <a:cubicBezTo>
                  <a:pt x="0" y="19868"/>
                  <a:pt x="2849" y="12991"/>
                  <a:pt x="7920" y="7920"/>
                </a:cubicBezTo>
                <a:cubicBezTo>
                  <a:pt x="12991" y="2849"/>
                  <a:pt x="19868" y="0"/>
                  <a:pt x="27039" y="0"/>
                </a:cubicBezTo>
                <a:close/>
              </a:path>
            </a:pathLst>
          </a:custGeom>
          <a:solidFill>
            <a:srgbClr val="5A827F"/>
          </a:solidFill>
        </p:spPr>
        <p:txBody>
          <a:bodyPr/>
          <a:lstStyle/>
          <a:p>
            <a:r>
              <a:rPr lang="en-US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Limitations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Metadata Standardization</a:t>
            </a:r>
          </a:p>
          <a:p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Standardizing metadata fields ensures critical information is consistently recorded and accessible.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File Size and Compatibility</a:t>
            </a:r>
          </a:p>
          <a:p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Metadata can slightly increase file size and may be removed by some tools, so compatibility must be 	considered.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1CD031-739B-360A-CA57-FB8951894337}"/>
              </a:ext>
            </a:extLst>
          </p:cNvPr>
          <p:cNvSpPr txBox="1"/>
          <p:nvPr/>
        </p:nvSpPr>
        <p:spPr>
          <a:xfrm>
            <a:off x="9160754" y="9510901"/>
            <a:ext cx="830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Work contributed by 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Arya Sarkar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B58F3C-2CC1-3655-3038-898985767431}"/>
              </a:ext>
            </a:extLst>
          </p:cNvPr>
          <p:cNvSpPr txBox="1"/>
          <p:nvPr/>
        </p:nvSpPr>
        <p:spPr>
          <a:xfrm>
            <a:off x="-16078199" y="770953"/>
            <a:ext cx="15392400" cy="20518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39"/>
              </a:lnSpc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Histogram Comparison</a:t>
            </a:r>
          </a:p>
          <a:p>
            <a:pPr algn="l">
              <a:lnSpc>
                <a:spcPts val="8039"/>
              </a:lnSpc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8699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7A1AF7-2FB8-A0B7-B0A1-5835904EB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19">
            <a:extLst>
              <a:ext uri="{FF2B5EF4-FFF2-40B4-BE49-F238E27FC236}">
                <a16:creationId xmlns:a16="http://schemas.microsoft.com/office/drawing/2014/main" id="{671361E6-0630-E17E-0887-1640E3364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9600" y="5146802"/>
            <a:ext cx="5025538" cy="2797876"/>
          </a:xfrm>
          <a:prstGeom prst="rect">
            <a:avLst/>
          </a:prstGeom>
        </p:spPr>
      </p:pic>
      <p:sp>
        <p:nvSpPr>
          <p:cNvPr id="7" name="Freeform 8">
            <a:extLst>
              <a:ext uri="{FF2B5EF4-FFF2-40B4-BE49-F238E27FC236}">
                <a16:creationId xmlns:a16="http://schemas.microsoft.com/office/drawing/2014/main" id="{E090A439-A5E0-AD6D-36E2-40FA9399FE07}"/>
              </a:ext>
            </a:extLst>
          </p:cNvPr>
          <p:cNvSpPr/>
          <p:nvPr/>
        </p:nvSpPr>
        <p:spPr>
          <a:xfrm>
            <a:off x="0" y="606126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4732FD02-4E0A-BF74-44A1-255261C8A13B}"/>
              </a:ext>
            </a:extLst>
          </p:cNvPr>
          <p:cNvSpPr/>
          <p:nvPr/>
        </p:nvSpPr>
        <p:spPr>
          <a:xfrm rot="2025485">
            <a:off x="10530293" y="-4157918"/>
            <a:ext cx="10941889" cy="8315836"/>
          </a:xfrm>
          <a:custGeom>
            <a:avLst/>
            <a:gdLst/>
            <a:ahLst/>
            <a:cxnLst/>
            <a:rect l="l" t="t" r="r" b="b"/>
            <a:pathLst>
              <a:path w="10941889" h="8315836">
                <a:moveTo>
                  <a:pt x="0" y="0"/>
                </a:moveTo>
                <a:lnTo>
                  <a:pt x="10941889" y="0"/>
                </a:lnTo>
                <a:lnTo>
                  <a:pt x="10941889" y="8315836"/>
                </a:lnTo>
                <a:lnTo>
                  <a:pt x="0" y="83158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F00A03-DBD4-2819-92A7-BCE04D126B93}"/>
              </a:ext>
            </a:extLst>
          </p:cNvPr>
          <p:cNvSpPr txBox="1"/>
          <p:nvPr/>
        </p:nvSpPr>
        <p:spPr>
          <a:xfrm>
            <a:off x="1066800" y="807742"/>
            <a:ext cx="13716000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Histogram Comparison</a:t>
            </a:r>
          </a:p>
        </p:txBody>
      </p:sp>
      <p:sp>
        <p:nvSpPr>
          <p:cNvPr id="33" name="TextBox 7">
            <a:extLst>
              <a:ext uri="{FF2B5EF4-FFF2-40B4-BE49-F238E27FC236}">
                <a16:creationId xmlns:a16="http://schemas.microsoft.com/office/drawing/2014/main" id="{2ACA6669-3FB1-57BA-72B0-3CB7737FFED3}"/>
              </a:ext>
            </a:extLst>
          </p:cNvPr>
          <p:cNvSpPr txBox="1"/>
          <p:nvPr/>
        </p:nvSpPr>
        <p:spPr>
          <a:xfrm>
            <a:off x="685800" y="1868508"/>
            <a:ext cx="9220358" cy="129035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endParaRPr lang="en-US" sz="28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32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Utilizing Histogram Data: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Aggregate Visualizations in Research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 large-scale calculations, research often uses 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aggregate visualizations, like histograms, to summarize and characterize the data rather than providing full visualizations.</a:t>
            </a:r>
          </a:p>
          <a:p>
            <a:pPr>
              <a:lnSpc>
                <a:spcPct val="150000"/>
              </a:lnSpc>
            </a:pP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Recreating and Comparing Visualizations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can use the provided code to generate the same visualizations. However, it's crucial to compare these recreated visuals to assess reproducibility.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4885EB88-1DAA-46D3-D73D-C2C7008CD8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87483" y="2831344"/>
            <a:ext cx="8060608" cy="6611063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FF5D3774-3F8E-1763-032B-2A80CEAF3226}"/>
              </a:ext>
            </a:extLst>
          </p:cNvPr>
          <p:cNvSpPr txBox="1"/>
          <p:nvPr/>
        </p:nvSpPr>
        <p:spPr>
          <a:xfrm>
            <a:off x="-11658600" y="474318"/>
            <a:ext cx="11506199" cy="44371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999"/>
              </a:lnSpc>
              <a:spcBef>
                <a:spcPct val="0"/>
              </a:spcBef>
            </a:pPr>
            <a:r>
              <a:rPr lang="en-US" sz="80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Data Extraction &amp; Highlighting Approach </a:t>
            </a:r>
          </a:p>
          <a:p>
            <a:pPr marL="0" lvl="0" indent="0" algn="ctr">
              <a:lnSpc>
                <a:spcPts val="11999"/>
              </a:lnSpc>
              <a:spcBef>
                <a:spcPct val="0"/>
              </a:spcBef>
            </a:pPr>
            <a:endParaRPr lang="en-US" sz="8000" dirty="0">
              <a:solidFill>
                <a:srgbClr val="0A4154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96B42E-578C-2173-D5D6-63AFE58D023E}"/>
              </a:ext>
            </a:extLst>
          </p:cNvPr>
          <p:cNvSpPr txBox="1"/>
          <p:nvPr/>
        </p:nvSpPr>
        <p:spPr>
          <a:xfrm>
            <a:off x="13487400" y="306006"/>
            <a:ext cx="19773019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Embedded Metadata Approach </a:t>
            </a:r>
          </a:p>
        </p:txBody>
      </p:sp>
    </p:spTree>
    <p:extLst>
      <p:ext uri="{BB962C8B-B14F-4D97-AF65-F5344CB8AC3E}">
        <p14:creationId xmlns:p14="http://schemas.microsoft.com/office/powerpoint/2010/main" val="2297438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E058B-AB71-D0E7-2BF3-21A01220E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E0634680-D53A-E59C-64B0-F12190C0CC83}"/>
              </a:ext>
            </a:extLst>
          </p:cNvPr>
          <p:cNvSpPr/>
          <p:nvPr/>
        </p:nvSpPr>
        <p:spPr>
          <a:xfrm>
            <a:off x="0" y="606126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7917FE3F-C7E5-357B-9461-C9AE43D39980}"/>
              </a:ext>
            </a:extLst>
          </p:cNvPr>
          <p:cNvSpPr/>
          <p:nvPr/>
        </p:nvSpPr>
        <p:spPr>
          <a:xfrm rot="2025485">
            <a:off x="10530293" y="-4157918"/>
            <a:ext cx="10941889" cy="8315836"/>
          </a:xfrm>
          <a:custGeom>
            <a:avLst/>
            <a:gdLst/>
            <a:ahLst/>
            <a:cxnLst/>
            <a:rect l="l" t="t" r="r" b="b"/>
            <a:pathLst>
              <a:path w="10941889" h="8315836">
                <a:moveTo>
                  <a:pt x="0" y="0"/>
                </a:moveTo>
                <a:lnTo>
                  <a:pt x="10941889" y="0"/>
                </a:lnTo>
                <a:lnTo>
                  <a:pt x="10941889" y="8315836"/>
                </a:lnTo>
                <a:lnTo>
                  <a:pt x="0" y="83158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FD5F7-E37A-D93E-CB15-2200C5311694}"/>
              </a:ext>
            </a:extLst>
          </p:cNvPr>
          <p:cNvSpPr txBox="1"/>
          <p:nvPr/>
        </p:nvSpPr>
        <p:spPr>
          <a:xfrm>
            <a:off x="457200" y="805986"/>
            <a:ext cx="18518520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Data Extraction &amp; Highlighting Approach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5DED41-CA84-F9FD-0713-649CE51E9D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7918" y="2061446"/>
            <a:ext cx="5346184" cy="40815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202545-83FE-AD19-5095-DBE3E8EBE4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32425" y="2061446"/>
            <a:ext cx="5346185" cy="4081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2D3878-B454-3B9F-D4C8-2ED3BD0261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91800" y="6143005"/>
            <a:ext cx="5692390" cy="41439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76D8A9E-0B34-49ED-5283-C1DBA9F4A6AB}"/>
              </a:ext>
            </a:extLst>
          </p:cNvPr>
          <p:cNvSpPr txBox="1"/>
          <p:nvPr/>
        </p:nvSpPr>
        <p:spPr>
          <a:xfrm>
            <a:off x="592971" y="2232747"/>
            <a:ext cx="992521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4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Modified the Chart Detective tool to enhance </a:t>
            </a:r>
          </a:p>
          <a:p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visualization comparison. </a:t>
            </a:r>
          </a:p>
          <a:p>
            <a:endParaRPr lang="en-US" sz="24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Key Steps:</a:t>
            </a:r>
          </a:p>
          <a:p>
            <a:endParaRPr lang="en-US" sz="2800" b="1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 Extraction with Chart Detective</a:t>
            </a: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Extract data values and pixel coordinates, </a:t>
            </a:r>
          </a:p>
          <a:p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then save this information in a CSV file.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Input to Comparison Script</a:t>
            </a: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 extracted CSV files along with input images for visualization comparison.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Difference Calculation and Highlighting</a:t>
            </a: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Compare data values from the CSV files. Differences exceeding a predefined threshold are marked as significant and highlighted for easy identification.</a:t>
            </a:r>
          </a:p>
          <a:p>
            <a:pPr lvl="2"/>
            <a:endParaRPr lang="en-US" sz="24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3" name="Group 7">
            <a:extLst>
              <a:ext uri="{FF2B5EF4-FFF2-40B4-BE49-F238E27FC236}">
                <a16:creationId xmlns:a16="http://schemas.microsoft.com/office/drawing/2014/main" id="{EAEB02D6-3E23-EC55-0E31-5EEF9CF4B2EC}"/>
              </a:ext>
            </a:extLst>
          </p:cNvPr>
          <p:cNvGrpSpPr/>
          <p:nvPr/>
        </p:nvGrpSpPr>
        <p:grpSpPr>
          <a:xfrm>
            <a:off x="18321509" y="6173318"/>
            <a:ext cx="14304726" cy="4454116"/>
            <a:chOff x="0" y="0"/>
            <a:chExt cx="710682" cy="982639"/>
          </a:xfrm>
        </p:grpSpPr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1E3EE20F-47B4-ADF5-F456-D7E6CCCD3338}"/>
                </a:ext>
              </a:extLst>
            </p:cNvPr>
            <p:cNvSpPr/>
            <p:nvPr/>
          </p:nvSpPr>
          <p:spPr>
            <a:xfrm>
              <a:off x="0" y="0"/>
              <a:ext cx="709736" cy="827855"/>
            </a:xfrm>
            <a:custGeom>
              <a:avLst/>
              <a:gdLst/>
              <a:ahLst/>
              <a:cxnLst/>
              <a:rect l="l" t="t" r="r" b="b"/>
              <a:pathLst>
                <a:path w="709736" h="827855">
                  <a:moveTo>
                    <a:pt x="27039" y="0"/>
                  </a:moveTo>
                  <a:lnTo>
                    <a:pt x="682696" y="0"/>
                  </a:lnTo>
                  <a:cubicBezTo>
                    <a:pt x="689867" y="0"/>
                    <a:pt x="696745" y="2849"/>
                    <a:pt x="701816" y="7920"/>
                  </a:cubicBezTo>
                  <a:cubicBezTo>
                    <a:pt x="706887" y="12991"/>
                    <a:pt x="709736" y="19868"/>
                    <a:pt x="709736" y="27039"/>
                  </a:cubicBezTo>
                  <a:lnTo>
                    <a:pt x="709736" y="800815"/>
                  </a:lnTo>
                  <a:cubicBezTo>
                    <a:pt x="709736" y="807987"/>
                    <a:pt x="706887" y="814864"/>
                    <a:pt x="701816" y="819935"/>
                  </a:cubicBezTo>
                  <a:cubicBezTo>
                    <a:pt x="696745" y="825006"/>
                    <a:pt x="689867" y="827855"/>
                    <a:pt x="682696" y="827855"/>
                  </a:cubicBezTo>
                  <a:lnTo>
                    <a:pt x="27039" y="827855"/>
                  </a:lnTo>
                  <a:cubicBezTo>
                    <a:pt x="19868" y="827855"/>
                    <a:pt x="12991" y="825006"/>
                    <a:pt x="7920" y="819935"/>
                  </a:cubicBezTo>
                  <a:cubicBezTo>
                    <a:pt x="2849" y="814864"/>
                    <a:pt x="0" y="807987"/>
                    <a:pt x="0" y="800815"/>
                  </a:cubicBezTo>
                  <a:lnTo>
                    <a:pt x="0" y="27039"/>
                  </a:lnTo>
                  <a:cubicBezTo>
                    <a:pt x="0" y="19868"/>
                    <a:pt x="2849" y="12991"/>
                    <a:pt x="7920" y="7920"/>
                  </a:cubicBezTo>
                  <a:cubicBezTo>
                    <a:pt x="12991" y="2849"/>
                    <a:pt x="19868" y="0"/>
                    <a:pt x="27039" y="0"/>
                  </a:cubicBezTo>
                  <a:close/>
                </a:path>
              </a:pathLst>
            </a:custGeom>
            <a:solidFill>
              <a:srgbClr val="5A827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" name="TextBox 9">
              <a:extLst>
                <a:ext uri="{FF2B5EF4-FFF2-40B4-BE49-F238E27FC236}">
                  <a16:creationId xmlns:a16="http://schemas.microsoft.com/office/drawing/2014/main" id="{974FBC37-03B5-EECE-4935-A989A1145AE6}"/>
                </a:ext>
              </a:extLst>
            </p:cNvPr>
            <p:cNvSpPr txBox="1"/>
            <p:nvPr/>
          </p:nvSpPr>
          <p:spPr>
            <a:xfrm>
              <a:off x="946" y="48759"/>
              <a:ext cx="709736" cy="933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420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Limitations:</a:t>
              </a:r>
            </a:p>
            <a:p>
              <a:pPr marL="342900" indent="-342900">
                <a:lnSpc>
                  <a:spcPts val="3359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chemeClr val="bg1"/>
                  </a:solidFill>
                </a:rPr>
                <a:t>Specialized Tools Required:</a:t>
              </a:r>
              <a:r>
                <a:rPr lang="en-US" sz="2800" dirty="0">
                  <a:solidFill>
                    <a:schemeClr val="bg1"/>
                  </a:solidFill>
                </a:rPr>
                <a:t> Different visualization types (e.g., bar charts, scatter plots) require specific tools or adaptations, making it challenging to handle diverse or non-standard visualizations.</a:t>
              </a:r>
            </a:p>
            <a:p>
              <a:pPr marL="342900" indent="-342900">
                <a:lnSpc>
                  <a:spcPts val="3359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chemeClr val="bg1"/>
                  </a:solidFill>
                </a:rPr>
                <a:t>Complex Layouts:</a:t>
              </a:r>
              <a:r>
                <a:rPr lang="en-US" sz="2800" dirty="0">
                  <a:solidFill>
                    <a:schemeClr val="bg1"/>
                  </a:solidFill>
                </a:rPr>
                <a:t> Non-standard or complex visualizations, especially those with embedded text or low resolution, can be difficult to process and may require additional manual adjustments for accuracy.</a:t>
              </a:r>
              <a:endPara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 Bold"/>
              </a:endParaRPr>
            </a:p>
            <a:p>
              <a:pPr marL="342900" indent="-342900">
                <a:lnSpc>
                  <a:spcPts val="3359"/>
                </a:lnSpc>
                <a:buFont typeface="Arial" panose="020B0604020202020204" pitchFamily="34" charset="0"/>
                <a:buChar char="•"/>
              </a:pPr>
              <a:endParaRPr lang="en-US" sz="2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A6D53B9F-B092-0A1E-2DE4-13B0A55F2C31}"/>
              </a:ext>
            </a:extLst>
          </p:cNvPr>
          <p:cNvGrpSpPr/>
          <p:nvPr/>
        </p:nvGrpSpPr>
        <p:grpSpPr>
          <a:xfrm>
            <a:off x="-14605994" y="2116887"/>
            <a:ext cx="14706600" cy="4415355"/>
            <a:chOff x="-13027" y="50435"/>
            <a:chExt cx="713615" cy="754509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144B5E0-50EB-2C03-B38C-BB9D770B0D8E}"/>
                </a:ext>
              </a:extLst>
            </p:cNvPr>
            <p:cNvSpPr/>
            <p:nvPr/>
          </p:nvSpPr>
          <p:spPr>
            <a:xfrm>
              <a:off x="-13027" y="76980"/>
              <a:ext cx="709208" cy="497935"/>
            </a:xfrm>
            <a:custGeom>
              <a:avLst/>
              <a:gdLst/>
              <a:ahLst/>
              <a:cxnLst/>
              <a:rect l="l" t="t" r="r" b="b"/>
              <a:pathLst>
                <a:path w="709208" h="666583">
                  <a:moveTo>
                    <a:pt x="27060" y="0"/>
                  </a:moveTo>
                  <a:lnTo>
                    <a:pt x="682148" y="0"/>
                  </a:lnTo>
                  <a:cubicBezTo>
                    <a:pt x="697093" y="0"/>
                    <a:pt x="709208" y="12115"/>
                    <a:pt x="709208" y="27060"/>
                  </a:cubicBezTo>
                  <a:lnTo>
                    <a:pt x="709208" y="639524"/>
                  </a:lnTo>
                  <a:cubicBezTo>
                    <a:pt x="709208" y="654469"/>
                    <a:pt x="697093" y="666583"/>
                    <a:pt x="682148" y="666583"/>
                  </a:cubicBezTo>
                  <a:lnTo>
                    <a:pt x="27060" y="666583"/>
                  </a:lnTo>
                  <a:cubicBezTo>
                    <a:pt x="12115" y="666583"/>
                    <a:pt x="0" y="654469"/>
                    <a:pt x="0" y="639524"/>
                  </a:cubicBezTo>
                  <a:lnTo>
                    <a:pt x="0" y="27060"/>
                  </a:lnTo>
                  <a:cubicBezTo>
                    <a:pt x="0" y="12115"/>
                    <a:pt x="12115" y="0"/>
                    <a:pt x="27060" y="0"/>
                  </a:cubicBezTo>
                  <a:close/>
                </a:path>
              </a:pathLst>
            </a:custGeom>
            <a:solidFill>
              <a:srgbClr val="B3D1C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8" name="TextBox 6">
              <a:extLst>
                <a:ext uri="{FF2B5EF4-FFF2-40B4-BE49-F238E27FC236}">
                  <a16:creationId xmlns:a16="http://schemas.microsoft.com/office/drawing/2014/main" id="{56BB34AB-5E1A-4D9B-E874-FF881DFDEB7E}"/>
                </a:ext>
              </a:extLst>
            </p:cNvPr>
            <p:cNvSpPr txBox="1"/>
            <p:nvPr/>
          </p:nvSpPr>
          <p:spPr>
            <a:xfrm>
              <a:off x="-8620" y="50435"/>
              <a:ext cx="709208" cy="7545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4200"/>
                </a:lnSpc>
              </a:pPr>
              <a:r>
                <a:rPr lang="en-US" sz="3200" b="1" dirty="0">
                  <a:solidFill>
                    <a:srgbClr val="0A4154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Advantages:</a:t>
              </a:r>
              <a:endPara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 Bold"/>
              </a:endParaRPr>
            </a:p>
            <a:p>
              <a:pPr marL="457200" indent="-457200">
                <a:lnSpc>
                  <a:spcPts val="4200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rgbClr val="0A4154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Supports Reproducibility:</a:t>
              </a:r>
              <a:r>
                <a:rPr lang="en-US" sz="2800" dirty="0">
                  <a:solidFill>
                    <a:srgbClr val="0A4154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Enables users to identify meaningful differences, helping determine if visualizations are accurately reproduced</a:t>
              </a:r>
              <a:r>
                <a:rPr lang="en-US" sz="2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.</a:t>
              </a:r>
            </a:p>
            <a:p>
              <a:pPr marL="457200" indent="-457200">
                <a:lnSpc>
                  <a:spcPts val="4200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rgbClr val="0A4154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Semantic Comparison:</a:t>
              </a:r>
              <a:r>
                <a:rPr lang="en-US" sz="2800" dirty="0">
                  <a:solidFill>
                    <a:srgbClr val="0A4154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Focuses on core data and structure, filtering out superficial differences like font or style changes.</a:t>
              </a:r>
              <a:endPara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 Bold"/>
              </a:endParaRPr>
            </a:p>
            <a:p>
              <a:pPr marL="457200" indent="-457200">
                <a:lnSpc>
                  <a:spcPts val="4200"/>
                </a:lnSpc>
                <a:buFont typeface="Arial" panose="020B0604020202020204" pitchFamily="34" charset="0"/>
                <a:buChar char="•"/>
              </a:pPr>
              <a:endParaRPr lang="en-US" sz="3200" b="1" dirty="0">
                <a:solidFill>
                  <a:srgbClr val="0A4154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  <a:p>
              <a:pPr algn="ctr">
                <a:lnSpc>
                  <a:spcPts val="4200"/>
                </a:lnSpc>
              </a:pPr>
              <a:endParaRPr lang="en-US" sz="3000" b="1" dirty="0">
                <a:solidFill>
                  <a:srgbClr val="0A4154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</p:txBody>
        </p:sp>
      </p:grpSp>
      <p:grpSp>
        <p:nvGrpSpPr>
          <p:cNvPr id="19" name="Group 7">
            <a:extLst>
              <a:ext uri="{FF2B5EF4-FFF2-40B4-BE49-F238E27FC236}">
                <a16:creationId xmlns:a16="http://schemas.microsoft.com/office/drawing/2014/main" id="{8BB577AC-90AC-109D-B931-A387380ECF1E}"/>
              </a:ext>
            </a:extLst>
          </p:cNvPr>
          <p:cNvGrpSpPr/>
          <p:nvPr/>
        </p:nvGrpSpPr>
        <p:grpSpPr>
          <a:xfrm>
            <a:off x="18350930" y="6099188"/>
            <a:ext cx="14304726" cy="4454116"/>
            <a:chOff x="0" y="0"/>
            <a:chExt cx="710682" cy="982639"/>
          </a:xfrm>
        </p:grpSpPr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53D17545-9819-4198-9A53-7493D197689B}"/>
                </a:ext>
              </a:extLst>
            </p:cNvPr>
            <p:cNvSpPr/>
            <p:nvPr/>
          </p:nvSpPr>
          <p:spPr>
            <a:xfrm>
              <a:off x="0" y="0"/>
              <a:ext cx="709736" cy="827855"/>
            </a:xfrm>
            <a:custGeom>
              <a:avLst/>
              <a:gdLst/>
              <a:ahLst/>
              <a:cxnLst/>
              <a:rect l="l" t="t" r="r" b="b"/>
              <a:pathLst>
                <a:path w="709736" h="827855">
                  <a:moveTo>
                    <a:pt x="27039" y="0"/>
                  </a:moveTo>
                  <a:lnTo>
                    <a:pt x="682696" y="0"/>
                  </a:lnTo>
                  <a:cubicBezTo>
                    <a:pt x="689867" y="0"/>
                    <a:pt x="696745" y="2849"/>
                    <a:pt x="701816" y="7920"/>
                  </a:cubicBezTo>
                  <a:cubicBezTo>
                    <a:pt x="706887" y="12991"/>
                    <a:pt x="709736" y="19868"/>
                    <a:pt x="709736" y="27039"/>
                  </a:cubicBezTo>
                  <a:lnTo>
                    <a:pt x="709736" y="800815"/>
                  </a:lnTo>
                  <a:cubicBezTo>
                    <a:pt x="709736" y="807987"/>
                    <a:pt x="706887" y="814864"/>
                    <a:pt x="701816" y="819935"/>
                  </a:cubicBezTo>
                  <a:cubicBezTo>
                    <a:pt x="696745" y="825006"/>
                    <a:pt x="689867" y="827855"/>
                    <a:pt x="682696" y="827855"/>
                  </a:cubicBezTo>
                  <a:lnTo>
                    <a:pt x="27039" y="827855"/>
                  </a:lnTo>
                  <a:cubicBezTo>
                    <a:pt x="19868" y="827855"/>
                    <a:pt x="12991" y="825006"/>
                    <a:pt x="7920" y="819935"/>
                  </a:cubicBezTo>
                  <a:cubicBezTo>
                    <a:pt x="2849" y="814864"/>
                    <a:pt x="0" y="807987"/>
                    <a:pt x="0" y="800815"/>
                  </a:cubicBezTo>
                  <a:lnTo>
                    <a:pt x="0" y="27039"/>
                  </a:lnTo>
                  <a:cubicBezTo>
                    <a:pt x="0" y="19868"/>
                    <a:pt x="2849" y="12991"/>
                    <a:pt x="7920" y="7920"/>
                  </a:cubicBezTo>
                  <a:cubicBezTo>
                    <a:pt x="12991" y="2849"/>
                    <a:pt x="19868" y="0"/>
                    <a:pt x="27039" y="0"/>
                  </a:cubicBezTo>
                  <a:close/>
                </a:path>
              </a:pathLst>
            </a:custGeom>
            <a:solidFill>
              <a:srgbClr val="5A827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1" name="TextBox 9">
              <a:extLst>
                <a:ext uri="{FF2B5EF4-FFF2-40B4-BE49-F238E27FC236}">
                  <a16:creationId xmlns:a16="http://schemas.microsoft.com/office/drawing/2014/main" id="{993CD0C0-85A3-33F5-52C9-D6BD675A4746}"/>
                </a:ext>
              </a:extLst>
            </p:cNvPr>
            <p:cNvSpPr txBox="1"/>
            <p:nvPr/>
          </p:nvSpPr>
          <p:spPr>
            <a:xfrm>
              <a:off x="946" y="48759"/>
              <a:ext cx="709736" cy="933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420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Limitations:</a:t>
              </a:r>
            </a:p>
            <a:p>
              <a:pPr marL="342900" indent="-342900">
                <a:lnSpc>
                  <a:spcPts val="3359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chemeClr val="bg1"/>
                  </a:solidFill>
                </a:rPr>
                <a:t>Specialized Tools Required:</a:t>
              </a:r>
              <a:r>
                <a:rPr lang="en-US" sz="2800" dirty="0">
                  <a:solidFill>
                    <a:schemeClr val="bg1"/>
                  </a:solidFill>
                </a:rPr>
                <a:t> Different visualization types require specific tools or adaptations, making it challenging to handle diverse or non-standard visualizations.</a:t>
              </a:r>
            </a:p>
            <a:p>
              <a:pPr marL="342900" indent="-342900">
                <a:lnSpc>
                  <a:spcPts val="3359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chemeClr val="bg1"/>
                  </a:solidFill>
                </a:rPr>
                <a:t>Complex Layouts:</a:t>
              </a:r>
              <a:r>
                <a:rPr lang="en-US" sz="2800" dirty="0">
                  <a:solidFill>
                    <a:schemeClr val="bg1"/>
                  </a:solidFill>
                </a:rPr>
                <a:t> Non-standard or complex visualizations, especially those with embedded text or low resolution, can be difficult to process and may require additional manual adjustments for accuracy.</a:t>
              </a:r>
              <a:endPara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 Bold"/>
              </a:endParaRPr>
            </a:p>
            <a:p>
              <a:pPr marL="342900" indent="-342900">
                <a:lnSpc>
                  <a:spcPts val="3359"/>
                </a:lnSpc>
                <a:buFont typeface="Arial" panose="020B0604020202020204" pitchFamily="34" charset="0"/>
                <a:buChar char="•"/>
              </a:pPr>
              <a:endParaRPr lang="en-US" sz="2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0343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94840-5786-7649-3CFD-8097316B2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8">
            <a:extLst>
              <a:ext uri="{FF2B5EF4-FFF2-40B4-BE49-F238E27FC236}">
                <a16:creationId xmlns:a16="http://schemas.microsoft.com/office/drawing/2014/main" id="{FFD3697F-EA52-8703-3313-1CEDBEB51FB8}"/>
              </a:ext>
            </a:extLst>
          </p:cNvPr>
          <p:cNvSpPr/>
          <p:nvPr/>
        </p:nvSpPr>
        <p:spPr>
          <a:xfrm>
            <a:off x="0" y="606126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3CA6CE87-03ED-FEC1-2A9B-82F5E4497AFF}"/>
              </a:ext>
            </a:extLst>
          </p:cNvPr>
          <p:cNvSpPr/>
          <p:nvPr/>
        </p:nvSpPr>
        <p:spPr>
          <a:xfrm rot="171591">
            <a:off x="-8728864" y="-1940368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7"/>
                </a:lnTo>
                <a:lnTo>
                  <a:pt x="0" y="100376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0D233E4-93EF-490D-DDDD-2FFB2BC2C50A}"/>
              </a:ext>
            </a:extLst>
          </p:cNvPr>
          <p:cNvSpPr/>
          <p:nvPr/>
        </p:nvSpPr>
        <p:spPr>
          <a:xfrm rot="2607092">
            <a:off x="15208398" y="6786405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6"/>
                </a:lnTo>
                <a:lnTo>
                  <a:pt x="0" y="100376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9B357B63-8620-787D-73AC-F752D50A8509}"/>
              </a:ext>
            </a:extLst>
          </p:cNvPr>
          <p:cNvGrpSpPr/>
          <p:nvPr/>
        </p:nvGrpSpPr>
        <p:grpSpPr>
          <a:xfrm>
            <a:off x="808958" y="2199644"/>
            <a:ext cx="14797422" cy="4415355"/>
            <a:chOff x="7739" y="50435"/>
            <a:chExt cx="718022" cy="754509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1E939C48-123A-F449-6BE0-2955D3FF9E32}"/>
                </a:ext>
              </a:extLst>
            </p:cNvPr>
            <p:cNvSpPr/>
            <p:nvPr/>
          </p:nvSpPr>
          <p:spPr>
            <a:xfrm>
              <a:off x="7739" y="76980"/>
              <a:ext cx="688442" cy="497935"/>
            </a:xfrm>
            <a:custGeom>
              <a:avLst/>
              <a:gdLst/>
              <a:ahLst/>
              <a:cxnLst/>
              <a:rect l="l" t="t" r="r" b="b"/>
              <a:pathLst>
                <a:path w="709208" h="666583">
                  <a:moveTo>
                    <a:pt x="27060" y="0"/>
                  </a:moveTo>
                  <a:lnTo>
                    <a:pt x="682148" y="0"/>
                  </a:lnTo>
                  <a:cubicBezTo>
                    <a:pt x="697093" y="0"/>
                    <a:pt x="709208" y="12115"/>
                    <a:pt x="709208" y="27060"/>
                  </a:cubicBezTo>
                  <a:lnTo>
                    <a:pt x="709208" y="639524"/>
                  </a:lnTo>
                  <a:cubicBezTo>
                    <a:pt x="709208" y="654469"/>
                    <a:pt x="697093" y="666583"/>
                    <a:pt x="682148" y="666583"/>
                  </a:cubicBezTo>
                  <a:lnTo>
                    <a:pt x="27060" y="666583"/>
                  </a:lnTo>
                  <a:cubicBezTo>
                    <a:pt x="12115" y="666583"/>
                    <a:pt x="0" y="654469"/>
                    <a:pt x="0" y="639524"/>
                  </a:cubicBezTo>
                  <a:lnTo>
                    <a:pt x="0" y="27060"/>
                  </a:lnTo>
                  <a:cubicBezTo>
                    <a:pt x="0" y="12115"/>
                    <a:pt x="12115" y="0"/>
                    <a:pt x="27060" y="0"/>
                  </a:cubicBezTo>
                  <a:close/>
                </a:path>
              </a:pathLst>
            </a:custGeom>
            <a:solidFill>
              <a:srgbClr val="B3D1C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1793080D-E113-0F38-E75F-8503D328768F}"/>
                </a:ext>
              </a:extLst>
            </p:cNvPr>
            <p:cNvSpPr txBox="1"/>
            <p:nvPr/>
          </p:nvSpPr>
          <p:spPr>
            <a:xfrm>
              <a:off x="16553" y="50435"/>
              <a:ext cx="709208" cy="7545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4200"/>
                </a:lnSpc>
              </a:pPr>
              <a:r>
                <a:rPr lang="en-US" sz="3200" b="1" dirty="0">
                  <a:solidFill>
                    <a:srgbClr val="0A4154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  <a:sym typeface="Roboto Bold"/>
                </a:rPr>
                <a:t>Advantages:</a:t>
              </a:r>
              <a:endPara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 Bold"/>
              </a:endParaRPr>
            </a:p>
            <a:p>
              <a:pPr marL="457200" indent="-457200">
                <a:lnSpc>
                  <a:spcPts val="4200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rgbClr val="0A4154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Supports Reproducibility:</a:t>
              </a:r>
              <a:r>
                <a:rPr lang="en-US" sz="2800" dirty="0">
                  <a:solidFill>
                    <a:srgbClr val="0A4154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It enables users to identify meaningful differences, helping determine if visualizations are accurately reproduced</a:t>
              </a:r>
              <a:r>
                <a:rPr lang="en-US" sz="2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.</a:t>
              </a:r>
            </a:p>
            <a:p>
              <a:pPr marL="457200" indent="-457200">
                <a:lnSpc>
                  <a:spcPts val="4200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rgbClr val="0A4154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Semantic Comparison:</a:t>
              </a:r>
              <a:r>
                <a:rPr lang="en-US" sz="2800" dirty="0">
                  <a:solidFill>
                    <a:srgbClr val="0A4154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It focuses on core data and structure, filtering out superficial differences like font or style changes.</a:t>
              </a:r>
              <a:endPara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 Bold"/>
              </a:endParaRPr>
            </a:p>
            <a:p>
              <a:pPr marL="457200" indent="-457200">
                <a:lnSpc>
                  <a:spcPts val="4200"/>
                </a:lnSpc>
                <a:buFont typeface="Arial" panose="020B0604020202020204" pitchFamily="34" charset="0"/>
                <a:buChar char="•"/>
              </a:pPr>
              <a:endParaRPr lang="en-US" sz="3200" b="1" dirty="0">
                <a:solidFill>
                  <a:srgbClr val="0A4154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  <a:p>
              <a:pPr algn="ctr">
                <a:lnSpc>
                  <a:spcPts val="4200"/>
                </a:lnSpc>
              </a:pPr>
              <a:endParaRPr lang="en-US" sz="3000" b="1" dirty="0">
                <a:solidFill>
                  <a:srgbClr val="0A4154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50BABCD0-66A2-A122-2D9F-CC75B16486DF}"/>
              </a:ext>
            </a:extLst>
          </p:cNvPr>
          <p:cNvGrpSpPr/>
          <p:nvPr/>
        </p:nvGrpSpPr>
        <p:grpSpPr>
          <a:xfrm>
            <a:off x="1869289" y="6075759"/>
            <a:ext cx="15433106" cy="4233101"/>
            <a:chOff x="0" y="48759"/>
            <a:chExt cx="710682" cy="93388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B9EB818-F103-6100-9B26-8051C6AC615A}"/>
                </a:ext>
              </a:extLst>
            </p:cNvPr>
            <p:cNvSpPr/>
            <p:nvPr/>
          </p:nvSpPr>
          <p:spPr>
            <a:xfrm>
              <a:off x="0" y="85101"/>
              <a:ext cx="709736" cy="742754"/>
            </a:xfrm>
            <a:custGeom>
              <a:avLst/>
              <a:gdLst/>
              <a:ahLst/>
              <a:cxnLst/>
              <a:rect l="l" t="t" r="r" b="b"/>
              <a:pathLst>
                <a:path w="709736" h="827855">
                  <a:moveTo>
                    <a:pt x="27039" y="0"/>
                  </a:moveTo>
                  <a:lnTo>
                    <a:pt x="682696" y="0"/>
                  </a:lnTo>
                  <a:cubicBezTo>
                    <a:pt x="689867" y="0"/>
                    <a:pt x="696745" y="2849"/>
                    <a:pt x="701816" y="7920"/>
                  </a:cubicBezTo>
                  <a:cubicBezTo>
                    <a:pt x="706887" y="12991"/>
                    <a:pt x="709736" y="19868"/>
                    <a:pt x="709736" y="27039"/>
                  </a:cubicBezTo>
                  <a:lnTo>
                    <a:pt x="709736" y="800815"/>
                  </a:lnTo>
                  <a:cubicBezTo>
                    <a:pt x="709736" y="807987"/>
                    <a:pt x="706887" y="814864"/>
                    <a:pt x="701816" y="819935"/>
                  </a:cubicBezTo>
                  <a:cubicBezTo>
                    <a:pt x="696745" y="825006"/>
                    <a:pt x="689867" y="827855"/>
                    <a:pt x="682696" y="827855"/>
                  </a:cubicBezTo>
                  <a:lnTo>
                    <a:pt x="27039" y="827855"/>
                  </a:lnTo>
                  <a:cubicBezTo>
                    <a:pt x="19868" y="827855"/>
                    <a:pt x="12991" y="825006"/>
                    <a:pt x="7920" y="819935"/>
                  </a:cubicBezTo>
                  <a:cubicBezTo>
                    <a:pt x="2849" y="814864"/>
                    <a:pt x="0" y="807987"/>
                    <a:pt x="0" y="800815"/>
                  </a:cubicBezTo>
                  <a:lnTo>
                    <a:pt x="0" y="27039"/>
                  </a:lnTo>
                  <a:cubicBezTo>
                    <a:pt x="0" y="19868"/>
                    <a:pt x="2849" y="12991"/>
                    <a:pt x="7920" y="7920"/>
                  </a:cubicBezTo>
                  <a:cubicBezTo>
                    <a:pt x="12991" y="2849"/>
                    <a:pt x="19868" y="0"/>
                    <a:pt x="27039" y="0"/>
                  </a:cubicBezTo>
                  <a:close/>
                </a:path>
              </a:pathLst>
            </a:custGeom>
            <a:solidFill>
              <a:srgbClr val="5A827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8ABD8D6B-BB50-54E3-225E-8B9F28A29C2F}"/>
                </a:ext>
              </a:extLst>
            </p:cNvPr>
            <p:cNvSpPr txBox="1"/>
            <p:nvPr/>
          </p:nvSpPr>
          <p:spPr>
            <a:xfrm>
              <a:off x="946" y="48759"/>
              <a:ext cx="709736" cy="933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420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Limitations:</a:t>
              </a:r>
            </a:p>
            <a:p>
              <a:pPr marL="342900" indent="-342900">
                <a:lnSpc>
                  <a:spcPts val="3359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Specialized Tools Required:</a:t>
              </a:r>
              <a:r>
                <a:rPr lang="en-US" sz="28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Different visualization types require specific tools or adaptations, making it challenging to handle diverse or non-standard visualizations.</a:t>
              </a:r>
            </a:p>
            <a:p>
              <a:pPr marL="342900" indent="-342900">
                <a:lnSpc>
                  <a:spcPts val="3359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Complex Layouts:</a:t>
              </a:r>
              <a:r>
                <a:rPr lang="en-US" sz="28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Non-standard or complex visualizations, especially those with embedded text or low resolution, can be difficult to process and may require additional manual adjustments for accuracy.</a:t>
              </a:r>
              <a:endPara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 Bold"/>
              </a:endParaRPr>
            </a:p>
            <a:p>
              <a:pPr marL="342900" indent="-342900">
                <a:lnSpc>
                  <a:spcPts val="3359"/>
                </a:lnSpc>
                <a:buFont typeface="Arial" panose="020B0604020202020204" pitchFamily="34" charset="0"/>
                <a:buChar char="•"/>
              </a:pPr>
              <a:endParaRPr lang="en-US" sz="2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</p:txBody>
        </p:sp>
      </p:grpSp>
      <p:sp>
        <p:nvSpPr>
          <p:cNvPr id="13" name="TextBox 6">
            <a:extLst>
              <a:ext uri="{FF2B5EF4-FFF2-40B4-BE49-F238E27FC236}">
                <a16:creationId xmlns:a16="http://schemas.microsoft.com/office/drawing/2014/main" id="{E0D47072-E562-D0C9-6B5C-E6DC9E555403}"/>
              </a:ext>
            </a:extLst>
          </p:cNvPr>
          <p:cNvSpPr txBox="1"/>
          <p:nvPr/>
        </p:nvSpPr>
        <p:spPr>
          <a:xfrm>
            <a:off x="90822" y="545266"/>
            <a:ext cx="17816178" cy="23852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 Data Extraction &amp; Highlighting Approach </a:t>
            </a:r>
          </a:p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endParaRPr lang="en-US" sz="8000" dirty="0">
              <a:solidFill>
                <a:srgbClr val="0A4154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A3A701-CEDC-4867-167F-FD5357531156}"/>
              </a:ext>
            </a:extLst>
          </p:cNvPr>
          <p:cNvSpPr txBox="1"/>
          <p:nvPr/>
        </p:nvSpPr>
        <p:spPr>
          <a:xfrm>
            <a:off x="-10820399" y="656649"/>
            <a:ext cx="10729578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72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Lessons &amp; Findings</a:t>
            </a:r>
          </a:p>
        </p:txBody>
      </p:sp>
    </p:spTree>
    <p:extLst>
      <p:ext uri="{BB962C8B-B14F-4D97-AF65-F5344CB8AC3E}">
        <p14:creationId xmlns:p14="http://schemas.microsoft.com/office/powerpoint/2010/main" val="3331471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6F1F7-FBE9-A943-1E9D-BD9E37BEA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8">
            <a:extLst>
              <a:ext uri="{FF2B5EF4-FFF2-40B4-BE49-F238E27FC236}">
                <a16:creationId xmlns:a16="http://schemas.microsoft.com/office/drawing/2014/main" id="{F6228F68-5416-30A0-7DC2-0CC79FCB7916}"/>
              </a:ext>
            </a:extLst>
          </p:cNvPr>
          <p:cNvSpPr/>
          <p:nvPr/>
        </p:nvSpPr>
        <p:spPr>
          <a:xfrm>
            <a:off x="0" y="606126"/>
            <a:ext cx="18415817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E390C663-0475-B84B-AB3E-563D2B31AEF5}"/>
              </a:ext>
            </a:extLst>
          </p:cNvPr>
          <p:cNvSpPr/>
          <p:nvPr/>
        </p:nvSpPr>
        <p:spPr>
          <a:xfrm rot="-6589676">
            <a:off x="-4301992" y="7210410"/>
            <a:ext cx="8860057" cy="6733643"/>
          </a:xfrm>
          <a:custGeom>
            <a:avLst/>
            <a:gdLst/>
            <a:ahLst/>
            <a:cxnLst/>
            <a:rect l="l" t="t" r="r" b="b"/>
            <a:pathLst>
              <a:path w="8860057" h="6733643">
                <a:moveTo>
                  <a:pt x="0" y="0"/>
                </a:moveTo>
                <a:lnTo>
                  <a:pt x="8860057" y="0"/>
                </a:lnTo>
                <a:lnTo>
                  <a:pt x="8860057" y="6733643"/>
                </a:lnTo>
                <a:lnTo>
                  <a:pt x="0" y="67336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4D64F21-7A8F-FDAB-C8D9-702CB2C466FF}"/>
              </a:ext>
            </a:extLst>
          </p:cNvPr>
          <p:cNvSpPr/>
          <p:nvPr/>
        </p:nvSpPr>
        <p:spPr>
          <a:xfrm rot="19733400">
            <a:off x="8462607" y="7706275"/>
            <a:ext cx="9214924" cy="7003342"/>
          </a:xfrm>
          <a:custGeom>
            <a:avLst/>
            <a:gdLst/>
            <a:ahLst/>
            <a:cxnLst/>
            <a:rect l="l" t="t" r="r" b="b"/>
            <a:pathLst>
              <a:path w="9214924" h="7003342">
                <a:moveTo>
                  <a:pt x="0" y="0"/>
                </a:moveTo>
                <a:lnTo>
                  <a:pt x="9214924" y="0"/>
                </a:lnTo>
                <a:lnTo>
                  <a:pt x="9214924" y="7003342"/>
                </a:lnTo>
                <a:lnTo>
                  <a:pt x="0" y="700334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9ED6909-1BE1-39CE-8E5B-F540F4822919}"/>
              </a:ext>
            </a:extLst>
          </p:cNvPr>
          <p:cNvSpPr txBox="1"/>
          <p:nvPr/>
        </p:nvSpPr>
        <p:spPr>
          <a:xfrm>
            <a:off x="457199" y="2600460"/>
            <a:ext cx="7629635" cy="7776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Critical vs. Trivial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It is important of distinguish significant           visual differences.</a:t>
            </a:r>
          </a:p>
          <a:p>
            <a:pPr>
              <a:lnSpc>
                <a:spcPct val="150000"/>
              </a:lnSpc>
            </a:pP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Tolerance Levels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Acceptable thresholds for visual 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differences should be established.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System Variations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Minor differences often arise from software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or hardware variations.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E2CCDEDC-BACB-B71C-92C2-50DE565FCC78}"/>
              </a:ext>
            </a:extLst>
          </p:cNvPr>
          <p:cNvSpPr txBox="1"/>
          <p:nvPr/>
        </p:nvSpPr>
        <p:spPr>
          <a:xfrm>
            <a:off x="-1676400" y="550213"/>
            <a:ext cx="13335000" cy="135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1999"/>
              </a:lnSpc>
              <a:spcBef>
                <a:spcPct val="0"/>
              </a:spcBef>
            </a:pPr>
            <a:r>
              <a:rPr lang="en-US" sz="80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     Lessons &amp; Findings</a:t>
            </a:r>
          </a:p>
        </p:txBody>
      </p:sp>
      <p:pic>
        <p:nvPicPr>
          <p:cNvPr id="6" name="Content Placeholder 19">
            <a:extLst>
              <a:ext uri="{FF2B5EF4-FFF2-40B4-BE49-F238E27FC236}">
                <a16:creationId xmlns:a16="http://schemas.microsoft.com/office/drawing/2014/main" id="{463F101F-65E7-6BD3-C07B-9AC45D5A30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72400" y="2656840"/>
            <a:ext cx="10058401" cy="5029201"/>
          </a:xfrm>
          <a:prstGeom prst="rect">
            <a:avLst/>
          </a:prstGeom>
        </p:spPr>
      </p:pic>
      <p:sp>
        <p:nvSpPr>
          <p:cNvPr id="4" name="TextBox 6">
            <a:extLst>
              <a:ext uri="{FF2B5EF4-FFF2-40B4-BE49-F238E27FC236}">
                <a16:creationId xmlns:a16="http://schemas.microsoft.com/office/drawing/2014/main" id="{311DE23B-1F0E-0D65-FAA6-1E18A9382CBD}"/>
              </a:ext>
            </a:extLst>
          </p:cNvPr>
          <p:cNvSpPr txBox="1"/>
          <p:nvPr/>
        </p:nvSpPr>
        <p:spPr>
          <a:xfrm>
            <a:off x="-5897401" y="624801"/>
            <a:ext cx="5361276" cy="29638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 Conclusion     </a:t>
            </a:r>
          </a:p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endParaRPr lang="en-US" sz="8000" dirty="0">
              <a:solidFill>
                <a:srgbClr val="0A4154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  <p:extLst>
      <p:ext uri="{BB962C8B-B14F-4D97-AF65-F5344CB8AC3E}">
        <p14:creationId xmlns:p14="http://schemas.microsoft.com/office/powerpoint/2010/main" val="1108453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B1502-00EE-1C94-F356-0D9F41A0A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62DB073-1C7F-280A-4F9D-20794DA1F60F}"/>
              </a:ext>
            </a:extLst>
          </p:cNvPr>
          <p:cNvSpPr/>
          <p:nvPr/>
        </p:nvSpPr>
        <p:spPr>
          <a:xfrm rot="2653578">
            <a:off x="10284056" y="5342659"/>
            <a:ext cx="10941889" cy="8315836"/>
          </a:xfrm>
          <a:custGeom>
            <a:avLst/>
            <a:gdLst/>
            <a:ahLst/>
            <a:cxnLst/>
            <a:rect l="l" t="t" r="r" b="b"/>
            <a:pathLst>
              <a:path w="10941889" h="8315836">
                <a:moveTo>
                  <a:pt x="0" y="0"/>
                </a:moveTo>
                <a:lnTo>
                  <a:pt x="10941889" y="0"/>
                </a:lnTo>
                <a:lnTo>
                  <a:pt x="10941889" y="8315836"/>
                </a:lnTo>
                <a:lnTo>
                  <a:pt x="0" y="8315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741C3-F847-89CA-DC9C-F8A302AE6015}"/>
              </a:ext>
            </a:extLst>
          </p:cNvPr>
          <p:cNvSpPr txBox="1"/>
          <p:nvPr/>
        </p:nvSpPr>
        <p:spPr>
          <a:xfrm>
            <a:off x="762000" y="2822009"/>
            <a:ext cx="13335000" cy="6858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799" b="1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Reproducibility in HPC</a:t>
            </a:r>
          </a:p>
          <a:p>
            <a:pPr>
              <a:lnSpc>
                <a:spcPct val="200000"/>
              </a:lnSpc>
            </a:pPr>
            <a:r>
              <a:rPr lang="en-US" sz="2799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Ensures consistent and reliable visualizations across different systems and times is essential for validating research and enabling future comparisons.</a:t>
            </a:r>
          </a:p>
          <a:p>
            <a:pPr>
              <a:lnSpc>
                <a:spcPct val="150000"/>
              </a:lnSpc>
            </a:pPr>
            <a:endParaRPr lang="en-US" sz="2799" dirty="0">
              <a:solidFill>
                <a:srgbClr val="0A4154"/>
              </a:solidFill>
              <a:latin typeface="Roboto"/>
              <a:ea typeface="Roboto"/>
              <a:cs typeface="Roboto"/>
            </a:endParaRPr>
          </a:p>
          <a:p>
            <a:pPr>
              <a:lnSpc>
                <a:spcPct val="200000"/>
              </a:lnSpc>
            </a:pPr>
            <a:r>
              <a:rPr lang="en-US" sz="2799" b="1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Key Approaches to Enhance Reproducibility of Visualizations</a:t>
            </a:r>
            <a:endParaRPr lang="en-US" sz="2799" dirty="0">
              <a:solidFill>
                <a:srgbClr val="0A4154"/>
              </a:solidFill>
              <a:latin typeface="Roboto"/>
              <a:ea typeface="Roboto"/>
              <a:cs typeface="Roboto"/>
            </a:endParaRPr>
          </a:p>
          <a:p>
            <a:pPr>
              <a:lnSpc>
                <a:spcPct val="200000"/>
              </a:lnSpc>
            </a:pPr>
            <a:r>
              <a:rPr lang="en-US" sz="2799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Metadata Integration</a:t>
            </a:r>
          </a:p>
          <a:p>
            <a:pPr>
              <a:lnSpc>
                <a:spcPct val="200000"/>
              </a:lnSpc>
            </a:pPr>
            <a:r>
              <a:rPr lang="en-US" sz="2799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Histogram and Data Comparisons</a:t>
            </a:r>
          </a:p>
          <a:p>
            <a:pPr>
              <a:lnSpc>
                <a:spcPct val="200000"/>
              </a:lnSpc>
            </a:pPr>
            <a:r>
              <a:rPr lang="en-US" sz="2799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Automated Comparison</a:t>
            </a:r>
          </a:p>
        </p:txBody>
      </p:sp>
      <p:sp>
        <p:nvSpPr>
          <p:cNvPr id="3" name="Freeform 8">
            <a:extLst>
              <a:ext uri="{FF2B5EF4-FFF2-40B4-BE49-F238E27FC236}">
                <a16:creationId xmlns:a16="http://schemas.microsoft.com/office/drawing/2014/main" id="{B070C9A3-071C-5A44-967D-04EB0D6B63BC}"/>
              </a:ext>
            </a:extLst>
          </p:cNvPr>
          <p:cNvSpPr/>
          <p:nvPr/>
        </p:nvSpPr>
        <p:spPr>
          <a:xfrm>
            <a:off x="0" y="606126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5F7778BF-0B5C-2048-E27F-6D13D03F6C28}"/>
              </a:ext>
            </a:extLst>
          </p:cNvPr>
          <p:cNvSpPr txBox="1"/>
          <p:nvPr/>
        </p:nvSpPr>
        <p:spPr>
          <a:xfrm>
            <a:off x="152400" y="549187"/>
            <a:ext cx="17029224" cy="29638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   Conclusion </a:t>
            </a:r>
          </a:p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endParaRPr lang="en-US" sz="8000" dirty="0">
              <a:solidFill>
                <a:srgbClr val="0A4154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94640603-C0CC-47D8-53D1-A671CD353B23}"/>
              </a:ext>
            </a:extLst>
          </p:cNvPr>
          <p:cNvSpPr txBox="1"/>
          <p:nvPr/>
        </p:nvSpPr>
        <p:spPr>
          <a:xfrm>
            <a:off x="16535400" y="606126"/>
            <a:ext cx="13335000" cy="135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1999"/>
              </a:lnSpc>
              <a:spcBef>
                <a:spcPct val="0"/>
              </a:spcBef>
            </a:pPr>
            <a:r>
              <a:rPr lang="en-US" sz="80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Lessons &amp; Findings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17E9C32F-C38B-AB9B-B7C0-6D32F5D15553}"/>
              </a:ext>
            </a:extLst>
          </p:cNvPr>
          <p:cNvSpPr txBox="1"/>
          <p:nvPr/>
        </p:nvSpPr>
        <p:spPr>
          <a:xfrm>
            <a:off x="-7772400" y="572047"/>
            <a:ext cx="7391400" cy="28982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Future Direction     </a:t>
            </a:r>
          </a:p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endParaRPr lang="en-US" sz="8000" dirty="0">
              <a:solidFill>
                <a:srgbClr val="0A4154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  <p:extLst>
      <p:ext uri="{BB962C8B-B14F-4D97-AF65-F5344CB8AC3E}">
        <p14:creationId xmlns:p14="http://schemas.microsoft.com/office/powerpoint/2010/main" val="68152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912ED7-0B41-AF1C-3C7C-5FFB0E532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59ED90B-31F8-4FDC-0A30-7B74DD3AD8A5}"/>
              </a:ext>
            </a:extLst>
          </p:cNvPr>
          <p:cNvSpPr/>
          <p:nvPr/>
        </p:nvSpPr>
        <p:spPr>
          <a:xfrm rot="2653578">
            <a:off x="10284056" y="5342659"/>
            <a:ext cx="10941889" cy="8315836"/>
          </a:xfrm>
          <a:custGeom>
            <a:avLst/>
            <a:gdLst/>
            <a:ahLst/>
            <a:cxnLst/>
            <a:rect l="l" t="t" r="r" b="b"/>
            <a:pathLst>
              <a:path w="10941889" h="8315836">
                <a:moveTo>
                  <a:pt x="0" y="0"/>
                </a:moveTo>
                <a:lnTo>
                  <a:pt x="10941889" y="0"/>
                </a:lnTo>
                <a:lnTo>
                  <a:pt x="10941889" y="8315836"/>
                </a:lnTo>
                <a:lnTo>
                  <a:pt x="0" y="8315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24E31B-F1DB-3AB4-8B9C-A56094DC722B}"/>
              </a:ext>
            </a:extLst>
          </p:cNvPr>
          <p:cNvSpPr txBox="1"/>
          <p:nvPr/>
        </p:nvSpPr>
        <p:spPr>
          <a:xfrm>
            <a:off x="779270" y="2247900"/>
            <a:ext cx="11734800" cy="777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799" b="1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Nuanced reproducibility checks</a:t>
            </a:r>
          </a:p>
          <a:p>
            <a:pPr algn="just">
              <a:lnSpc>
                <a:spcPct val="150000"/>
              </a:lnSpc>
            </a:pPr>
            <a:r>
              <a:rPr lang="en-US" sz="2799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Develop methods to distinguish between critical variations and minor discrepancies.</a:t>
            </a:r>
          </a:p>
          <a:p>
            <a:pPr>
              <a:lnSpc>
                <a:spcPct val="150000"/>
              </a:lnSpc>
            </a:pPr>
            <a:endParaRPr lang="en-US" sz="2799" dirty="0">
              <a:solidFill>
                <a:srgbClr val="0A4154"/>
              </a:solidFill>
              <a:latin typeface="Roboto"/>
              <a:ea typeface="Roboto"/>
              <a:cs typeface="Roboto"/>
            </a:endParaRPr>
          </a:p>
          <a:p>
            <a:pPr>
              <a:lnSpc>
                <a:spcPct val="150000"/>
              </a:lnSpc>
            </a:pPr>
            <a:r>
              <a:rPr lang="en-US" sz="2799" b="1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Expand approach</a:t>
            </a:r>
          </a:p>
          <a:p>
            <a:pPr algn="just">
              <a:lnSpc>
                <a:spcPct val="150000"/>
              </a:lnSpc>
            </a:pPr>
            <a:r>
              <a:rPr lang="en-US" sz="2799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Improve handling of diverse visualizations and categorize differences for better reproducibility assessments.</a:t>
            </a:r>
          </a:p>
          <a:p>
            <a:pPr>
              <a:lnSpc>
                <a:spcPct val="150000"/>
              </a:lnSpc>
            </a:pPr>
            <a:endParaRPr lang="en-US" sz="2799" dirty="0">
              <a:solidFill>
                <a:srgbClr val="0A4154"/>
              </a:solidFill>
              <a:latin typeface="Roboto"/>
              <a:ea typeface="Roboto"/>
              <a:cs typeface="Roboto"/>
            </a:endParaRPr>
          </a:p>
          <a:p>
            <a:pPr>
              <a:lnSpc>
                <a:spcPct val="150000"/>
              </a:lnSpc>
            </a:pPr>
            <a:r>
              <a:rPr lang="en-US" sz="2799" b="1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Integration with HPC tools</a:t>
            </a:r>
          </a:p>
          <a:p>
            <a:pPr algn="just">
              <a:lnSpc>
                <a:spcPct val="150000"/>
              </a:lnSpc>
            </a:pPr>
            <a:r>
              <a:rPr lang="en-US" sz="2799" dirty="0">
                <a:solidFill>
                  <a:srgbClr val="0A4154"/>
                </a:solidFill>
                <a:latin typeface="Roboto"/>
                <a:ea typeface="Roboto"/>
                <a:cs typeface="Roboto"/>
              </a:rPr>
              <a:t>Investigate adding reproducibility checks to tools like ParaView and VisIt, leveraging HPC for large-scale simulations and clearer, more reliable results.</a:t>
            </a:r>
            <a:endParaRPr lang="en-US" sz="2800" dirty="0"/>
          </a:p>
        </p:txBody>
      </p:sp>
      <p:sp>
        <p:nvSpPr>
          <p:cNvPr id="3" name="Freeform 8">
            <a:extLst>
              <a:ext uri="{FF2B5EF4-FFF2-40B4-BE49-F238E27FC236}">
                <a16:creationId xmlns:a16="http://schemas.microsoft.com/office/drawing/2014/main" id="{4B88D8BE-EDB5-7CF7-0EEC-BF7DBEEAE758}"/>
              </a:ext>
            </a:extLst>
          </p:cNvPr>
          <p:cNvSpPr/>
          <p:nvPr/>
        </p:nvSpPr>
        <p:spPr>
          <a:xfrm>
            <a:off x="0" y="606126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98B2F94B-98E3-B1EC-491F-ABFE481403B6}"/>
              </a:ext>
            </a:extLst>
          </p:cNvPr>
          <p:cNvSpPr txBox="1"/>
          <p:nvPr/>
        </p:nvSpPr>
        <p:spPr>
          <a:xfrm>
            <a:off x="152400" y="549187"/>
            <a:ext cx="17029224" cy="27828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   Future Direction </a:t>
            </a:r>
          </a:p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endParaRPr lang="en-US" sz="2799" dirty="0">
              <a:solidFill>
                <a:srgbClr val="0A4154"/>
              </a:solidFill>
              <a:latin typeface="Roboto"/>
              <a:ea typeface="Roboto"/>
              <a:cs typeface="Roboto"/>
              <a:sym typeface="Tomorrow"/>
            </a:endParaRP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886296A0-82A4-21CD-02DC-6C17D8EF3582}"/>
              </a:ext>
            </a:extLst>
          </p:cNvPr>
          <p:cNvSpPr txBox="1"/>
          <p:nvPr/>
        </p:nvSpPr>
        <p:spPr>
          <a:xfrm>
            <a:off x="18473909" y="549187"/>
            <a:ext cx="17029224" cy="29638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Conclusion </a:t>
            </a:r>
          </a:p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endParaRPr lang="en-US" sz="8000" dirty="0">
              <a:solidFill>
                <a:srgbClr val="0A4154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  <p:extLst>
      <p:ext uri="{BB962C8B-B14F-4D97-AF65-F5344CB8AC3E}">
        <p14:creationId xmlns:p14="http://schemas.microsoft.com/office/powerpoint/2010/main" val="1008285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364274" cy="10372874"/>
          </a:xfrm>
          <a:custGeom>
            <a:avLst/>
            <a:gdLst/>
            <a:ahLst/>
            <a:cxnLst/>
            <a:rect l="l" t="t" r="r" b="b"/>
            <a:pathLst>
              <a:path w="18364274" h="10372874">
                <a:moveTo>
                  <a:pt x="0" y="0"/>
                </a:moveTo>
                <a:lnTo>
                  <a:pt x="18364274" y="0"/>
                </a:lnTo>
                <a:lnTo>
                  <a:pt x="18364274" y="10372874"/>
                </a:lnTo>
                <a:lnTo>
                  <a:pt x="0" y="103728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939" t="-2825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8248666">
            <a:off x="9479409" y="3373591"/>
            <a:ext cx="12093464" cy="9191032"/>
          </a:xfrm>
          <a:custGeom>
            <a:avLst/>
            <a:gdLst/>
            <a:ahLst/>
            <a:cxnLst/>
            <a:rect l="l" t="t" r="r" b="b"/>
            <a:pathLst>
              <a:path w="12093464" h="9191032">
                <a:moveTo>
                  <a:pt x="0" y="0"/>
                </a:moveTo>
                <a:lnTo>
                  <a:pt x="12093464" y="0"/>
                </a:lnTo>
                <a:lnTo>
                  <a:pt x="12093464" y="9191033"/>
                </a:lnTo>
                <a:lnTo>
                  <a:pt x="0" y="91910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-1284910">
            <a:off x="-3463941" y="-2871976"/>
            <a:ext cx="12093464" cy="9191032"/>
          </a:xfrm>
          <a:custGeom>
            <a:avLst/>
            <a:gdLst/>
            <a:ahLst/>
            <a:cxnLst/>
            <a:rect l="l" t="t" r="r" b="b"/>
            <a:pathLst>
              <a:path w="12093464" h="9191032">
                <a:moveTo>
                  <a:pt x="0" y="0"/>
                </a:moveTo>
                <a:lnTo>
                  <a:pt x="12093463" y="0"/>
                </a:lnTo>
                <a:lnTo>
                  <a:pt x="12093463" y="9191033"/>
                </a:lnTo>
                <a:lnTo>
                  <a:pt x="0" y="91910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2" name="Group 4"/>
          <p:cNvGrpSpPr/>
          <p:nvPr/>
        </p:nvGrpSpPr>
        <p:grpSpPr>
          <a:xfrm>
            <a:off x="3729073" y="3781559"/>
            <a:ext cx="10829854" cy="2723882"/>
            <a:chOff x="0" y="0"/>
            <a:chExt cx="14439805" cy="3631842"/>
          </a:xfrm>
        </p:grpSpPr>
        <p:sp>
          <p:nvSpPr>
            <p:cNvPr id="13" name="TextBox 5"/>
            <p:cNvSpPr txBox="1"/>
            <p:nvPr/>
          </p:nvSpPr>
          <p:spPr>
            <a:xfrm>
              <a:off x="0" y="0"/>
              <a:ext cx="14439805" cy="2540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000"/>
                </a:lnSpc>
              </a:pPr>
              <a:r>
                <a:rPr lang="en-US" sz="12500" dirty="0">
                  <a:solidFill>
                    <a:srgbClr val="FFFFFF"/>
                  </a:solidFill>
                  <a:latin typeface="Tomorrow"/>
                  <a:ea typeface="Tomorrow"/>
                  <a:cs typeface="Tomorrow"/>
                  <a:sym typeface="Tomorrow"/>
                </a:rPr>
                <a:t>Thank you!</a:t>
              </a:r>
            </a:p>
          </p:txBody>
        </p:sp>
        <p:sp>
          <p:nvSpPr>
            <p:cNvPr id="14" name="TextBox 6"/>
            <p:cNvSpPr txBox="1"/>
            <p:nvPr/>
          </p:nvSpPr>
          <p:spPr>
            <a:xfrm>
              <a:off x="0" y="2876927"/>
              <a:ext cx="14439805" cy="7549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 dirty="0">
                  <a:solidFill>
                    <a:srgbClr val="FFFFFF"/>
                  </a:solidFill>
                  <a:latin typeface="Tomorrow"/>
                  <a:ea typeface="Tomorrow"/>
                  <a:cs typeface="Tomorrow"/>
                  <a:sym typeface="Tomorrow"/>
                </a:rPr>
                <a:t>Do you have any questions?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415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20C35B-3677-9C88-4700-D16E3FEA0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883FF64-EC62-28A7-AEE2-3E40F7962721}"/>
              </a:ext>
            </a:extLst>
          </p:cNvPr>
          <p:cNvSpPr/>
          <p:nvPr/>
        </p:nvSpPr>
        <p:spPr>
          <a:xfrm rot="-10800000">
            <a:off x="0" y="0"/>
            <a:ext cx="18364274" cy="10372874"/>
          </a:xfrm>
          <a:custGeom>
            <a:avLst/>
            <a:gdLst/>
            <a:ahLst/>
            <a:cxnLst/>
            <a:rect l="l" t="t" r="r" b="b"/>
            <a:pathLst>
              <a:path w="18364274" h="10372874">
                <a:moveTo>
                  <a:pt x="0" y="0"/>
                </a:moveTo>
                <a:lnTo>
                  <a:pt x="18364274" y="0"/>
                </a:lnTo>
                <a:lnTo>
                  <a:pt x="18364274" y="10372874"/>
                </a:lnTo>
                <a:lnTo>
                  <a:pt x="0" y="103728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939" t="-2825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833080FA-DAEA-C1ED-5302-9A677255CAA2}"/>
              </a:ext>
            </a:extLst>
          </p:cNvPr>
          <p:cNvSpPr txBox="1">
            <a:spLocks/>
          </p:cNvSpPr>
          <p:nvPr/>
        </p:nvSpPr>
        <p:spPr>
          <a:xfrm>
            <a:off x="381000" y="2259427"/>
            <a:ext cx="16002000" cy="33678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750"/>
              </a:lnSpc>
            </a:pPr>
            <a:r>
              <a:rPr lang="en-US" sz="80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rgbClr val="FFFFFF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Tomorrow"/>
              </a:rPr>
              <a:t>Assessing Visualization Reproducibility in HPC </a:t>
            </a:r>
            <a:endParaRPr lang="en-US" sz="8000"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solidFill>
                <a:srgbClr val="FFFFFF"/>
              </a:solidFill>
              <a:effectLst>
                <a:outerShdw blurRad="50800" dist="50800" dir="5400000" algn="ctr" rotWithShape="0">
                  <a:srgbClr val="000000"/>
                </a:outerShdw>
              </a:effectLst>
              <a:latin typeface="Tomorrow"/>
              <a:sym typeface="Tomorrow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BE8328C3-1BAC-9B4C-4D00-16195D14854F}"/>
              </a:ext>
            </a:extLst>
          </p:cNvPr>
          <p:cNvSpPr/>
          <p:nvPr/>
        </p:nvSpPr>
        <p:spPr>
          <a:xfrm rot="5400000">
            <a:off x="8403676" y="-987091"/>
            <a:ext cx="15495232" cy="10564931"/>
          </a:xfrm>
          <a:custGeom>
            <a:avLst/>
            <a:gdLst/>
            <a:ahLst/>
            <a:cxnLst/>
            <a:rect l="l" t="t" r="r" b="b"/>
            <a:pathLst>
              <a:path w="15495232" h="10564931">
                <a:moveTo>
                  <a:pt x="0" y="0"/>
                </a:moveTo>
                <a:lnTo>
                  <a:pt x="15495233" y="0"/>
                </a:lnTo>
                <a:lnTo>
                  <a:pt x="15495233" y="10564931"/>
                </a:lnTo>
                <a:lnTo>
                  <a:pt x="0" y="105649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73317CA0-D51D-3C8A-B209-63CE1C1FC226}"/>
              </a:ext>
            </a:extLst>
          </p:cNvPr>
          <p:cNvSpPr txBox="1">
            <a:spLocks/>
          </p:cNvSpPr>
          <p:nvPr/>
        </p:nvSpPr>
        <p:spPr>
          <a:xfrm>
            <a:off x="990600" y="7353300"/>
            <a:ext cx="3931616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4000" b="1" dirty="0">
                <a:solidFill>
                  <a:srgbClr val="FFFFFF"/>
                </a:solidFill>
                <a:latin typeface="Tomorrow" panose="020B0604020202020204" charset="0"/>
                <a:ea typeface="Roboto Bold"/>
                <a:cs typeface="Roboto Bold"/>
                <a:sym typeface="Roboto Bold"/>
              </a:rPr>
              <a:t>Triveni Gurram</a:t>
            </a:r>
          </a:p>
          <a:p>
            <a:pPr>
              <a:lnSpc>
                <a:spcPts val="3499"/>
              </a:lnSpc>
            </a:pPr>
            <a:r>
              <a:rPr lang="en-US" sz="4000" dirty="0">
                <a:solidFill>
                  <a:srgbClr val="FFFFFF"/>
                </a:solidFill>
                <a:latin typeface="Tomorrow" panose="020B0604020202020204" charset="0"/>
                <a:ea typeface="Roboto Bold"/>
                <a:cs typeface="Roboto Bold"/>
                <a:sym typeface="Roboto Bold"/>
              </a:rPr>
              <a:t>David Koop</a:t>
            </a:r>
          </a:p>
        </p:txBody>
      </p:sp>
      <p:pic>
        <p:nvPicPr>
          <p:cNvPr id="19" name="Picture 18" descr="A black and white text">
            <a:extLst>
              <a:ext uri="{FF2B5EF4-FFF2-40B4-BE49-F238E27FC236}">
                <a16:creationId xmlns:a16="http://schemas.microsoft.com/office/drawing/2014/main" id="{AFD417BE-4F74-9BD7-20E4-34EC970ED6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7002041"/>
            <a:ext cx="3931617" cy="1600200"/>
          </a:xfrm>
          <a:prstGeom prst="rect">
            <a:avLst/>
          </a:prstGeom>
          <a:effectLst>
            <a:outerShdw blurRad="139700" dist="50800" sx="105000" sy="105000" algn="ctr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2746365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>
            <a:extLst>
              <a:ext uri="{FF2B5EF4-FFF2-40B4-BE49-F238E27FC236}">
                <a16:creationId xmlns:a16="http://schemas.microsoft.com/office/drawing/2014/main" id="{BEF6E093-B404-2F8D-CD6C-113FAC14C713}"/>
              </a:ext>
            </a:extLst>
          </p:cNvPr>
          <p:cNvSpPr/>
          <p:nvPr/>
        </p:nvSpPr>
        <p:spPr>
          <a:xfrm rot="6482848">
            <a:off x="11697925" y="155455"/>
            <a:ext cx="12814182" cy="11350724"/>
          </a:xfrm>
          <a:custGeom>
            <a:avLst/>
            <a:gdLst/>
            <a:ahLst/>
            <a:cxnLst/>
            <a:rect l="l" t="t" r="r" b="b"/>
            <a:pathLst>
              <a:path w="12814182" h="11350724">
                <a:moveTo>
                  <a:pt x="0" y="0"/>
                </a:moveTo>
                <a:lnTo>
                  <a:pt x="12814182" y="0"/>
                </a:lnTo>
                <a:lnTo>
                  <a:pt x="12814182" y="11350723"/>
                </a:lnTo>
                <a:lnTo>
                  <a:pt x="0" y="113507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B414DB75-F3BB-05BA-522F-1037C7EB0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" name="Rectangle 2">
            <a:extLst>
              <a:ext uri="{FF2B5EF4-FFF2-40B4-BE49-F238E27FC236}">
                <a16:creationId xmlns:a16="http://schemas.microsoft.com/office/drawing/2014/main" id="{EBB92A63-D95D-CC20-F336-E2409F5F8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55422" y="332509"/>
            <a:ext cx="12577155" cy="1998951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C0D56061-1B92-8BAC-2547-1E72DEAB54B3}"/>
              </a:ext>
            </a:extLst>
          </p:cNvPr>
          <p:cNvSpPr txBox="1"/>
          <p:nvPr/>
        </p:nvSpPr>
        <p:spPr>
          <a:xfrm>
            <a:off x="3154681" y="465514"/>
            <a:ext cx="11978639" cy="1303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rgbClr val="0A4154"/>
                </a:solidFill>
                <a:latin typeface="Tomorrow"/>
                <a:sym typeface="Tomorrow"/>
              </a:rPr>
              <a:t>Introduction: </a:t>
            </a:r>
            <a:r>
              <a:rPr lang="en-US" sz="3200" b="1" dirty="0">
                <a:solidFill>
                  <a:srgbClr val="0A4154"/>
                </a:solidFill>
                <a:latin typeface="Tomorrow"/>
              </a:rPr>
              <a:t>Reproducibility</a:t>
            </a:r>
            <a:r>
              <a:rPr lang="en-US" sz="4400" b="1" dirty="0">
                <a:solidFill>
                  <a:srgbClr val="0A4154"/>
                </a:solidFill>
                <a:latin typeface="Tomorrow"/>
              </a:rPr>
              <a:t> </a:t>
            </a:r>
            <a:r>
              <a:rPr lang="en-US" sz="3200" b="1" dirty="0">
                <a:solidFill>
                  <a:srgbClr val="0A4154"/>
                </a:solidFill>
                <a:latin typeface="Tomorrow"/>
              </a:rPr>
              <a:t>in Data Visualization</a:t>
            </a:r>
            <a:endParaRPr lang="en-US" sz="2400" b="1" dirty="0">
              <a:solidFill>
                <a:srgbClr val="0A4154"/>
              </a:solidFill>
              <a:latin typeface="Tomorrow"/>
              <a:sym typeface="Tomorrow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800" dirty="0">
              <a:latin typeface="+mj-lt"/>
              <a:ea typeface="+mj-ea"/>
              <a:cs typeface="+mj-cs"/>
              <a:sym typeface="Tomorrow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CCD52FB-50B0-2F2C-D948-4607D1DFA0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24665" y="1817110"/>
            <a:ext cx="10838670" cy="10287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C3A2DB5-7BC4-0E1C-5B5A-6A527F315626}"/>
              </a:ext>
            </a:extLst>
          </p:cNvPr>
          <p:cNvSpPr txBox="1"/>
          <p:nvPr/>
        </p:nvSpPr>
        <p:spPr>
          <a:xfrm>
            <a:off x="3923607" y="1895710"/>
            <a:ext cx="10440786" cy="8977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3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Does the visualization on the right reproduce the visualization on the left??</a:t>
            </a:r>
            <a:endParaRPr lang="en-US" sz="30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Roboto"/>
            </a:endParaRP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74AAD42-A950-8D92-36B9-2DB94237C50C}"/>
              </a:ext>
            </a:extLst>
          </p:cNvPr>
          <p:cNvSpPr txBox="1"/>
          <p:nvPr/>
        </p:nvSpPr>
        <p:spPr>
          <a:xfrm>
            <a:off x="4482356" y="2547485"/>
            <a:ext cx="6934200" cy="14250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r>
              <a:rPr lang="en-US" sz="8000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Challenges</a:t>
            </a:r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CAA92FB5-92B1-C751-6054-2B87389652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577" y="3891245"/>
            <a:ext cx="7694676" cy="54943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69A8A8-15BF-7DC5-4E2E-D07DF79A84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5271" y="3860272"/>
            <a:ext cx="7694676" cy="5494356"/>
          </a:xfrm>
          <a:prstGeom prst="rect">
            <a:avLst/>
          </a:prstGeom>
        </p:spPr>
      </p:pic>
      <p:sp>
        <p:nvSpPr>
          <p:cNvPr id="32" name="TextBox 6">
            <a:extLst>
              <a:ext uri="{FF2B5EF4-FFF2-40B4-BE49-F238E27FC236}">
                <a16:creationId xmlns:a16="http://schemas.microsoft.com/office/drawing/2014/main" id="{6DA36A29-45E9-4043-0357-0514FB798BE9}"/>
              </a:ext>
            </a:extLst>
          </p:cNvPr>
          <p:cNvSpPr txBox="1"/>
          <p:nvPr/>
        </p:nvSpPr>
        <p:spPr>
          <a:xfrm>
            <a:off x="-8460253" y="470705"/>
            <a:ext cx="8115300" cy="1425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r>
              <a:rPr lang="en-US" sz="80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3020510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8">
            <a:extLst>
              <a:ext uri="{FF2B5EF4-FFF2-40B4-BE49-F238E27FC236}">
                <a16:creationId xmlns:a16="http://schemas.microsoft.com/office/drawing/2014/main" id="{ABB59A24-32A5-D91E-4B3B-E838206A0ACF}"/>
              </a:ext>
            </a:extLst>
          </p:cNvPr>
          <p:cNvSpPr/>
          <p:nvPr/>
        </p:nvSpPr>
        <p:spPr>
          <a:xfrm>
            <a:off x="0" y="606126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 rot="171591">
            <a:off x="-8728864" y="-1940368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7"/>
                </a:lnTo>
                <a:lnTo>
                  <a:pt x="0" y="100376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2607092">
            <a:off x="15208398" y="6786405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6"/>
                </a:lnTo>
                <a:lnTo>
                  <a:pt x="0" y="100376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770940" y="4955712"/>
            <a:ext cx="4577715" cy="4302588"/>
            <a:chOff x="0" y="0"/>
            <a:chExt cx="709208" cy="66658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09208" cy="666583"/>
            </a:xfrm>
            <a:custGeom>
              <a:avLst/>
              <a:gdLst/>
              <a:ahLst/>
              <a:cxnLst/>
              <a:rect l="l" t="t" r="r" b="b"/>
              <a:pathLst>
                <a:path w="709208" h="666583">
                  <a:moveTo>
                    <a:pt x="27060" y="0"/>
                  </a:moveTo>
                  <a:lnTo>
                    <a:pt x="682148" y="0"/>
                  </a:lnTo>
                  <a:cubicBezTo>
                    <a:pt x="697093" y="0"/>
                    <a:pt x="709208" y="12115"/>
                    <a:pt x="709208" y="27060"/>
                  </a:cubicBezTo>
                  <a:lnTo>
                    <a:pt x="709208" y="639524"/>
                  </a:lnTo>
                  <a:cubicBezTo>
                    <a:pt x="709208" y="654469"/>
                    <a:pt x="697093" y="666583"/>
                    <a:pt x="682148" y="666583"/>
                  </a:cubicBezTo>
                  <a:lnTo>
                    <a:pt x="27060" y="666583"/>
                  </a:lnTo>
                  <a:cubicBezTo>
                    <a:pt x="12115" y="666583"/>
                    <a:pt x="0" y="654469"/>
                    <a:pt x="0" y="639524"/>
                  </a:cubicBezTo>
                  <a:lnTo>
                    <a:pt x="0" y="27060"/>
                  </a:lnTo>
                  <a:cubicBezTo>
                    <a:pt x="0" y="12115"/>
                    <a:pt x="12115" y="0"/>
                    <a:pt x="27060" y="0"/>
                  </a:cubicBezTo>
                  <a:close/>
                </a:path>
              </a:pathLst>
            </a:custGeom>
            <a:solidFill>
              <a:srgbClr val="B3D1C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76200"/>
              <a:ext cx="709208" cy="7427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200" b="1" dirty="0">
                  <a:solidFill>
                    <a:srgbClr val="0A4154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Minor Visual Change</a:t>
              </a:r>
            </a:p>
            <a:p>
              <a:pPr algn="ctr">
                <a:lnSpc>
                  <a:spcPts val="4200"/>
                </a:lnSpc>
              </a:pPr>
              <a:endParaRPr lang="en-US" sz="3000" b="1" dirty="0">
                <a:solidFill>
                  <a:srgbClr val="0A4154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  <a:p>
              <a:pPr algn="ctr">
                <a:lnSpc>
                  <a:spcPts val="3359"/>
                </a:lnSpc>
              </a:pPr>
              <a:r>
                <a:rPr lang="en-US" sz="2400" dirty="0">
                  <a:solidFill>
                    <a:srgbClr val="0A4154"/>
                  </a:solidFill>
                  <a:latin typeface="Roboto"/>
                  <a:ea typeface="Roboto"/>
                  <a:cs typeface="Roboto"/>
                </a:rPr>
                <a:t>Subtle differences can impact reproducibility assessment.</a:t>
              </a:r>
              <a:endParaRPr lang="en-US" sz="2400" dirty="0">
                <a:solidFill>
                  <a:srgbClr val="0A415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851736" y="3914756"/>
            <a:ext cx="4581121" cy="5343544"/>
            <a:chOff x="0" y="0"/>
            <a:chExt cx="709736" cy="82785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09736" cy="827855"/>
            </a:xfrm>
            <a:custGeom>
              <a:avLst/>
              <a:gdLst/>
              <a:ahLst/>
              <a:cxnLst/>
              <a:rect l="l" t="t" r="r" b="b"/>
              <a:pathLst>
                <a:path w="709736" h="827855">
                  <a:moveTo>
                    <a:pt x="27039" y="0"/>
                  </a:moveTo>
                  <a:lnTo>
                    <a:pt x="682696" y="0"/>
                  </a:lnTo>
                  <a:cubicBezTo>
                    <a:pt x="689867" y="0"/>
                    <a:pt x="696745" y="2849"/>
                    <a:pt x="701816" y="7920"/>
                  </a:cubicBezTo>
                  <a:cubicBezTo>
                    <a:pt x="706887" y="12991"/>
                    <a:pt x="709736" y="19868"/>
                    <a:pt x="709736" y="27039"/>
                  </a:cubicBezTo>
                  <a:lnTo>
                    <a:pt x="709736" y="800815"/>
                  </a:lnTo>
                  <a:cubicBezTo>
                    <a:pt x="709736" y="807987"/>
                    <a:pt x="706887" y="814864"/>
                    <a:pt x="701816" y="819935"/>
                  </a:cubicBezTo>
                  <a:cubicBezTo>
                    <a:pt x="696745" y="825006"/>
                    <a:pt x="689867" y="827855"/>
                    <a:pt x="682696" y="827855"/>
                  </a:cubicBezTo>
                  <a:lnTo>
                    <a:pt x="27039" y="827855"/>
                  </a:lnTo>
                  <a:cubicBezTo>
                    <a:pt x="19868" y="827855"/>
                    <a:pt x="12991" y="825006"/>
                    <a:pt x="7920" y="819935"/>
                  </a:cubicBezTo>
                  <a:cubicBezTo>
                    <a:pt x="2849" y="814864"/>
                    <a:pt x="0" y="807987"/>
                    <a:pt x="0" y="800815"/>
                  </a:cubicBezTo>
                  <a:lnTo>
                    <a:pt x="0" y="27039"/>
                  </a:lnTo>
                  <a:cubicBezTo>
                    <a:pt x="0" y="19868"/>
                    <a:pt x="2849" y="12991"/>
                    <a:pt x="7920" y="7920"/>
                  </a:cubicBezTo>
                  <a:cubicBezTo>
                    <a:pt x="12991" y="2849"/>
                    <a:pt x="19868" y="0"/>
                    <a:pt x="27039" y="0"/>
                  </a:cubicBezTo>
                  <a:close/>
                </a:path>
              </a:pathLst>
            </a:custGeom>
            <a:solidFill>
              <a:srgbClr val="5A827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709736" cy="9040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Significance Determination</a:t>
              </a:r>
            </a:p>
            <a:p>
              <a:pPr algn="ctr">
                <a:lnSpc>
                  <a:spcPts val="4200"/>
                </a:lnSpc>
              </a:pPr>
              <a:endParaRPr lang="en-US" sz="30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  <a:p>
              <a:pPr algn="ctr">
                <a:lnSpc>
                  <a:spcPts val="3359"/>
                </a:lnSpc>
              </a:pPr>
              <a:r>
                <a:rPr lang="en-US" sz="2400" dirty="0">
                  <a:solidFill>
                    <a:srgbClr val="FFFFFF"/>
                  </a:solidFill>
                  <a:latin typeface="Roboto"/>
                  <a:ea typeface="Roboto"/>
                  <a:cs typeface="Roboto"/>
                </a:rPr>
                <a:t>Distinguishing between meaningful and trivial visual changes.</a:t>
              </a:r>
              <a:endParaRPr lang="en-US" sz="2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5939" y="2598254"/>
            <a:ext cx="4581121" cy="6660046"/>
            <a:chOff x="0" y="0"/>
            <a:chExt cx="709736" cy="10318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09736" cy="1031815"/>
            </a:xfrm>
            <a:custGeom>
              <a:avLst/>
              <a:gdLst/>
              <a:ahLst/>
              <a:cxnLst/>
              <a:rect l="l" t="t" r="r" b="b"/>
              <a:pathLst>
                <a:path w="709736" h="1031815">
                  <a:moveTo>
                    <a:pt x="27039" y="0"/>
                  </a:moveTo>
                  <a:lnTo>
                    <a:pt x="682696" y="0"/>
                  </a:lnTo>
                  <a:cubicBezTo>
                    <a:pt x="689867" y="0"/>
                    <a:pt x="696745" y="2849"/>
                    <a:pt x="701816" y="7920"/>
                  </a:cubicBezTo>
                  <a:cubicBezTo>
                    <a:pt x="706887" y="12991"/>
                    <a:pt x="709736" y="19868"/>
                    <a:pt x="709736" y="27039"/>
                  </a:cubicBezTo>
                  <a:lnTo>
                    <a:pt x="709736" y="1004776"/>
                  </a:lnTo>
                  <a:cubicBezTo>
                    <a:pt x="709736" y="1011947"/>
                    <a:pt x="706887" y="1018825"/>
                    <a:pt x="701816" y="1023896"/>
                  </a:cubicBezTo>
                  <a:cubicBezTo>
                    <a:pt x="696745" y="1028967"/>
                    <a:pt x="689867" y="1031815"/>
                    <a:pt x="682696" y="1031815"/>
                  </a:cubicBezTo>
                  <a:lnTo>
                    <a:pt x="27039" y="1031815"/>
                  </a:lnTo>
                  <a:cubicBezTo>
                    <a:pt x="19868" y="1031815"/>
                    <a:pt x="12991" y="1028967"/>
                    <a:pt x="7920" y="1023896"/>
                  </a:cubicBezTo>
                  <a:cubicBezTo>
                    <a:pt x="2849" y="1018825"/>
                    <a:pt x="0" y="1011947"/>
                    <a:pt x="0" y="1004776"/>
                  </a:cubicBezTo>
                  <a:lnTo>
                    <a:pt x="0" y="27039"/>
                  </a:lnTo>
                  <a:cubicBezTo>
                    <a:pt x="0" y="19868"/>
                    <a:pt x="2849" y="12991"/>
                    <a:pt x="7920" y="7920"/>
                  </a:cubicBezTo>
                  <a:cubicBezTo>
                    <a:pt x="12991" y="2849"/>
                    <a:pt x="19868" y="0"/>
                    <a:pt x="27039" y="0"/>
                  </a:cubicBezTo>
                  <a:close/>
                </a:path>
              </a:pathLst>
            </a:custGeom>
            <a:solidFill>
              <a:srgbClr val="0A41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76200"/>
              <a:ext cx="709736" cy="1108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Tool Development</a:t>
              </a:r>
            </a:p>
            <a:p>
              <a:pPr algn="l">
                <a:lnSpc>
                  <a:spcPts val="4200"/>
                </a:lnSpc>
              </a:pPr>
              <a:endParaRPr lang="en-US" sz="30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  <a:p>
              <a:pPr algn="ctr">
                <a:lnSpc>
                  <a:spcPts val="3359"/>
                </a:lnSpc>
              </a:pPr>
              <a:r>
                <a:rPr lang="en-US" sz="2400" dirty="0">
                  <a:solidFill>
                    <a:srgbClr val="FFFFFF"/>
                  </a:solidFill>
                  <a:latin typeface="Roboto"/>
                  <a:ea typeface="Roboto"/>
                  <a:cs typeface="Roboto"/>
                </a:rPr>
                <a:t> Creating robust methods for automated comparison.</a:t>
              </a:r>
              <a:endParaRPr lang="en-US" sz="2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5238D8A3-E84D-FDF8-1BD8-A21B51B80D6E}"/>
              </a:ext>
            </a:extLst>
          </p:cNvPr>
          <p:cNvSpPr txBox="1"/>
          <p:nvPr/>
        </p:nvSpPr>
        <p:spPr>
          <a:xfrm>
            <a:off x="-8561385" y="8091331"/>
            <a:ext cx="8115300" cy="1523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r>
              <a:rPr lang="en-US" sz="9999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Agenda</a:t>
            </a:r>
          </a:p>
        </p:txBody>
      </p:sp>
      <p:sp>
        <p:nvSpPr>
          <p:cNvPr id="34" name="TextBox 6">
            <a:extLst>
              <a:ext uri="{FF2B5EF4-FFF2-40B4-BE49-F238E27FC236}">
                <a16:creationId xmlns:a16="http://schemas.microsoft.com/office/drawing/2014/main" id="{36D087A4-21B9-B107-0B8D-A4C4DE95E883}"/>
              </a:ext>
            </a:extLst>
          </p:cNvPr>
          <p:cNvSpPr txBox="1"/>
          <p:nvPr/>
        </p:nvSpPr>
        <p:spPr>
          <a:xfrm>
            <a:off x="-2125162" y="489687"/>
            <a:ext cx="8830762" cy="135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r>
              <a:rPr lang="en-US" sz="80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Challenges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8E6AB-757D-6E4D-0B7B-C1A399DF9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8">
            <a:extLst>
              <a:ext uri="{FF2B5EF4-FFF2-40B4-BE49-F238E27FC236}">
                <a16:creationId xmlns:a16="http://schemas.microsoft.com/office/drawing/2014/main" id="{7865BDF0-34B9-47F4-40E9-14427272DCD5}"/>
              </a:ext>
            </a:extLst>
          </p:cNvPr>
          <p:cNvSpPr/>
          <p:nvPr/>
        </p:nvSpPr>
        <p:spPr>
          <a:xfrm>
            <a:off x="-2" y="7735439"/>
            <a:ext cx="18321509" cy="1599061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AC5DFC97-F1C7-B4ED-D772-86F9A0C4EB03}"/>
              </a:ext>
            </a:extLst>
          </p:cNvPr>
          <p:cNvSpPr/>
          <p:nvPr/>
        </p:nvSpPr>
        <p:spPr>
          <a:xfrm rot="1522763">
            <a:off x="-574999" y="4192294"/>
            <a:ext cx="12814182" cy="11350724"/>
          </a:xfrm>
          <a:custGeom>
            <a:avLst/>
            <a:gdLst/>
            <a:ahLst/>
            <a:cxnLst/>
            <a:rect l="l" t="t" r="r" b="b"/>
            <a:pathLst>
              <a:path w="12814182" h="11350724">
                <a:moveTo>
                  <a:pt x="0" y="0"/>
                </a:moveTo>
                <a:lnTo>
                  <a:pt x="12814182" y="0"/>
                </a:lnTo>
                <a:lnTo>
                  <a:pt x="12814182" y="11350723"/>
                </a:lnTo>
                <a:lnTo>
                  <a:pt x="0" y="113507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9C05CE63-BC06-018A-D94B-AE1AC33FAE43}"/>
              </a:ext>
            </a:extLst>
          </p:cNvPr>
          <p:cNvSpPr txBox="1"/>
          <p:nvPr/>
        </p:nvSpPr>
        <p:spPr>
          <a:xfrm>
            <a:off x="9144074" y="7735440"/>
            <a:ext cx="8115300" cy="1425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1999"/>
              </a:lnSpc>
              <a:spcBef>
                <a:spcPct val="0"/>
              </a:spcBef>
            </a:pPr>
            <a:r>
              <a:rPr lang="en-US" sz="80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Agenda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E210D53-5AC7-3FFC-15EE-437444213A0C}"/>
              </a:ext>
            </a:extLst>
          </p:cNvPr>
          <p:cNvGrpSpPr/>
          <p:nvPr/>
        </p:nvGrpSpPr>
        <p:grpSpPr>
          <a:xfrm>
            <a:off x="361423" y="4560741"/>
            <a:ext cx="10224864" cy="582760"/>
            <a:chOff x="3267300" y="-14703"/>
            <a:chExt cx="4541669" cy="2540562"/>
          </a:xfrm>
        </p:grpSpPr>
        <p:sp>
          <p:nvSpPr>
            <p:cNvPr id="26" name="Arrow: Chevron 25">
              <a:extLst>
                <a:ext uri="{FF2B5EF4-FFF2-40B4-BE49-F238E27FC236}">
                  <a16:creationId xmlns:a16="http://schemas.microsoft.com/office/drawing/2014/main" id="{0E12AFB9-3217-39AC-7BB0-2D627981AE6E}"/>
                </a:ext>
              </a:extLst>
            </p:cNvPr>
            <p:cNvSpPr/>
            <p:nvPr/>
          </p:nvSpPr>
          <p:spPr>
            <a:xfrm>
              <a:off x="3267300" y="-14703"/>
              <a:ext cx="4541669" cy="2540562"/>
            </a:xfrm>
            <a:prstGeom prst="chevron">
              <a:avLst/>
            </a:prstGeom>
            <a:solidFill>
              <a:srgbClr val="B3D1C1"/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07EF413-E6A8-94A3-F1BB-F36C38891247}"/>
                </a:ext>
              </a:extLst>
            </p:cNvPr>
            <p:cNvSpPr txBox="1"/>
            <p:nvPr/>
          </p:nvSpPr>
          <p:spPr>
            <a:xfrm>
              <a:off x="3814075" y="370586"/>
              <a:ext cx="3300814" cy="1919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dk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Advantages &amp; Limitations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FEDA5C-F9EC-9B33-8437-CEBC8C4F0D0C}"/>
              </a:ext>
            </a:extLst>
          </p:cNvPr>
          <p:cNvGrpSpPr/>
          <p:nvPr/>
        </p:nvGrpSpPr>
        <p:grpSpPr>
          <a:xfrm>
            <a:off x="361422" y="5572069"/>
            <a:ext cx="10224864" cy="610548"/>
            <a:chOff x="8147328" y="2805385"/>
            <a:chExt cx="4541669" cy="2540562"/>
          </a:xfrm>
        </p:grpSpPr>
        <p:sp>
          <p:nvSpPr>
            <p:cNvPr id="32" name="Arrow: Chevron 31">
              <a:extLst>
                <a:ext uri="{FF2B5EF4-FFF2-40B4-BE49-F238E27FC236}">
                  <a16:creationId xmlns:a16="http://schemas.microsoft.com/office/drawing/2014/main" id="{9B1B3436-BE51-DE16-3BB5-9412CB9F460C}"/>
                </a:ext>
              </a:extLst>
            </p:cNvPr>
            <p:cNvSpPr/>
            <p:nvPr/>
          </p:nvSpPr>
          <p:spPr>
            <a:xfrm>
              <a:off x="8147328" y="2805385"/>
              <a:ext cx="4541669" cy="2540562"/>
            </a:xfrm>
            <a:prstGeom prst="chevron">
              <a:avLst/>
            </a:prstGeom>
            <a:solidFill>
              <a:srgbClr val="0A4154"/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DE87F57-7879-7E30-988C-030CE75EF724}"/>
                </a:ext>
              </a:extLst>
            </p:cNvPr>
            <p:cNvSpPr txBox="1"/>
            <p:nvPr/>
          </p:nvSpPr>
          <p:spPr>
            <a:xfrm>
              <a:off x="8258137" y="3264793"/>
              <a:ext cx="3924958" cy="1782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Lessons &amp; Findings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E068F75-255B-D378-76E6-715DAEADDFE6}"/>
              </a:ext>
            </a:extLst>
          </p:cNvPr>
          <p:cNvGrpSpPr/>
          <p:nvPr/>
        </p:nvGrpSpPr>
        <p:grpSpPr>
          <a:xfrm>
            <a:off x="399283" y="6562530"/>
            <a:ext cx="10224864" cy="701917"/>
            <a:chOff x="12069561" y="2824435"/>
            <a:chExt cx="4541669" cy="2584246"/>
          </a:xfrm>
        </p:grpSpPr>
        <p:sp>
          <p:nvSpPr>
            <p:cNvPr id="36" name="Arrow: Chevron 35">
              <a:extLst>
                <a:ext uri="{FF2B5EF4-FFF2-40B4-BE49-F238E27FC236}">
                  <a16:creationId xmlns:a16="http://schemas.microsoft.com/office/drawing/2014/main" id="{245ACEF4-CA00-BD6F-A13D-01709DE220C4}"/>
                </a:ext>
              </a:extLst>
            </p:cNvPr>
            <p:cNvSpPr/>
            <p:nvPr/>
          </p:nvSpPr>
          <p:spPr>
            <a:xfrm>
              <a:off x="12069561" y="2824435"/>
              <a:ext cx="4541669" cy="2247853"/>
            </a:xfrm>
            <a:prstGeom prst="chevron">
              <a:avLst/>
            </a:prstGeom>
            <a:solidFill>
              <a:srgbClr val="B3D1C1"/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C08CF4F-667C-11FF-1AFF-FB2F6BA33777}"/>
                </a:ext>
              </a:extLst>
            </p:cNvPr>
            <p:cNvSpPr txBox="1"/>
            <p:nvPr/>
          </p:nvSpPr>
          <p:spPr>
            <a:xfrm>
              <a:off x="12322646" y="3255716"/>
              <a:ext cx="3938299" cy="21529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dk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Conclusion &amp; Future Directions</a:t>
              </a:r>
            </a:p>
          </p:txBody>
        </p:sp>
      </p:grpSp>
      <p:sp>
        <p:nvSpPr>
          <p:cNvPr id="34" name="TextBox 6">
            <a:extLst>
              <a:ext uri="{FF2B5EF4-FFF2-40B4-BE49-F238E27FC236}">
                <a16:creationId xmlns:a16="http://schemas.microsoft.com/office/drawing/2014/main" id="{9352FD44-51DE-7BBD-0D84-8C6617276E13}"/>
              </a:ext>
            </a:extLst>
          </p:cNvPr>
          <p:cNvSpPr txBox="1"/>
          <p:nvPr/>
        </p:nvSpPr>
        <p:spPr>
          <a:xfrm>
            <a:off x="-14430896" y="72174"/>
            <a:ext cx="16897350" cy="135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HPC and Real-Time Visualization</a:t>
            </a:r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EA5901E6-0A89-C4ED-5532-158E4242B92A}"/>
              </a:ext>
            </a:extLst>
          </p:cNvPr>
          <p:cNvSpPr/>
          <p:nvPr/>
        </p:nvSpPr>
        <p:spPr>
          <a:xfrm>
            <a:off x="432245" y="2575515"/>
            <a:ext cx="10116317" cy="578651"/>
          </a:xfrm>
          <a:prstGeom prst="chevron">
            <a:avLst/>
          </a:prstGeom>
          <a:solidFill>
            <a:srgbClr val="B3D1C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Visualization Comparison Methods</a:t>
            </a:r>
          </a:p>
          <a:p>
            <a:pPr algn="ctr"/>
            <a:endParaRPr lang="en-US" sz="3200" dirty="0"/>
          </a:p>
          <a:p>
            <a:pPr algn="ctr"/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33C4E1C-69C3-CA72-69A2-AD1A17853ED6}"/>
              </a:ext>
            </a:extLst>
          </p:cNvPr>
          <p:cNvGrpSpPr/>
          <p:nvPr/>
        </p:nvGrpSpPr>
        <p:grpSpPr>
          <a:xfrm>
            <a:off x="-1143000" y="3599522"/>
            <a:ext cx="12877800" cy="1239178"/>
            <a:chOff x="5965090" y="296046"/>
            <a:chExt cx="5729814" cy="4729506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1ED79EC1-8E95-FB22-33C2-BC666B4047F7}"/>
                </a:ext>
              </a:extLst>
            </p:cNvPr>
            <p:cNvSpPr/>
            <p:nvPr/>
          </p:nvSpPr>
          <p:spPr>
            <a:xfrm>
              <a:off x="6642223" y="296046"/>
              <a:ext cx="4541664" cy="2540559"/>
            </a:xfrm>
            <a:prstGeom prst="chevron">
              <a:avLst/>
            </a:prstGeom>
            <a:solidFill>
              <a:srgbClr val="0A4154"/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6DAB777-5E4C-CC06-B122-10BD64F56166}"/>
                </a:ext>
              </a:extLst>
            </p:cNvPr>
            <p:cNvSpPr txBox="1"/>
            <p:nvPr/>
          </p:nvSpPr>
          <p:spPr>
            <a:xfrm>
              <a:off x="5965090" y="296046"/>
              <a:ext cx="5729814" cy="47295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Reproducibility Approaches</a:t>
              </a:r>
            </a:p>
            <a:p>
              <a:endPara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</p:grp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C02CA2FA-AF16-3792-A6A3-E6CD327F37BC}"/>
              </a:ext>
            </a:extLst>
          </p:cNvPr>
          <p:cNvSpPr/>
          <p:nvPr/>
        </p:nvSpPr>
        <p:spPr>
          <a:xfrm>
            <a:off x="407254" y="1499332"/>
            <a:ext cx="10116317" cy="610548"/>
          </a:xfrm>
          <a:prstGeom prst="chevron">
            <a:avLst/>
          </a:prstGeom>
          <a:solidFill>
            <a:srgbClr val="0A4154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ParaView</a:t>
            </a:r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&amp; In Situ </a:t>
            </a:r>
          </a:p>
          <a:p>
            <a:pPr algn="ctr"/>
            <a:endParaRPr lang="en-US" sz="3200" dirty="0"/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9028F3B5-63AA-B7DA-A470-58614361D438}"/>
              </a:ext>
            </a:extLst>
          </p:cNvPr>
          <p:cNvSpPr/>
          <p:nvPr/>
        </p:nvSpPr>
        <p:spPr>
          <a:xfrm>
            <a:off x="399283" y="441059"/>
            <a:ext cx="10116317" cy="547197"/>
          </a:xfrm>
          <a:prstGeom prst="chevron">
            <a:avLst/>
          </a:prstGeom>
          <a:solidFill>
            <a:srgbClr val="B3D1C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HPC &amp; Visualization Research</a:t>
            </a:r>
          </a:p>
          <a:p>
            <a:pPr algn="ctr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99111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4B4AE-5019-D1B7-A1A5-D54A95EBF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HPC News &amp; Research | Hyperion Research">
            <a:extLst>
              <a:ext uri="{FF2B5EF4-FFF2-40B4-BE49-F238E27FC236}">
                <a16:creationId xmlns:a16="http://schemas.microsoft.com/office/drawing/2014/main" id="{76384D35-4A27-06DF-5239-6AE6FCDB3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1" r="5833" b="1"/>
          <a:stretch/>
        </p:blipFill>
        <p:spPr bwMode="auto">
          <a:xfrm>
            <a:off x="14706899" y="2488784"/>
            <a:ext cx="3466573" cy="3466573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reeform 8">
            <a:extLst>
              <a:ext uri="{FF2B5EF4-FFF2-40B4-BE49-F238E27FC236}">
                <a16:creationId xmlns:a16="http://schemas.microsoft.com/office/drawing/2014/main" id="{E9A1E809-CC2E-516F-F015-7D70A0B8C404}"/>
              </a:ext>
            </a:extLst>
          </p:cNvPr>
          <p:cNvSpPr/>
          <p:nvPr/>
        </p:nvSpPr>
        <p:spPr>
          <a:xfrm>
            <a:off x="0" y="606126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C7C741CA-223D-A6EE-D7C9-2146637C11C2}"/>
              </a:ext>
            </a:extLst>
          </p:cNvPr>
          <p:cNvSpPr/>
          <p:nvPr/>
        </p:nvSpPr>
        <p:spPr>
          <a:xfrm rot="171591">
            <a:off x="-8728864" y="-1940368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7"/>
                </a:lnTo>
                <a:lnTo>
                  <a:pt x="0" y="100376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CFF95BC2-5D45-3513-61B7-22A09062DBF3}"/>
              </a:ext>
            </a:extLst>
          </p:cNvPr>
          <p:cNvSpPr/>
          <p:nvPr/>
        </p:nvSpPr>
        <p:spPr>
          <a:xfrm rot="2607092">
            <a:off x="15208398" y="6786405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6"/>
                </a:lnTo>
                <a:lnTo>
                  <a:pt x="0" y="100376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405C52DC-D24E-587B-1D5C-9C05C1D09E52}"/>
              </a:ext>
            </a:extLst>
          </p:cNvPr>
          <p:cNvSpPr txBox="1"/>
          <p:nvPr/>
        </p:nvSpPr>
        <p:spPr>
          <a:xfrm>
            <a:off x="457200" y="597197"/>
            <a:ext cx="16916400" cy="135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HPC and Real-Time Visualization</a:t>
            </a:r>
          </a:p>
        </p:txBody>
      </p:sp>
      <p:grpSp>
        <p:nvGrpSpPr>
          <p:cNvPr id="21" name="Group 46">
            <a:extLst>
              <a:ext uri="{FF2B5EF4-FFF2-40B4-BE49-F238E27FC236}">
                <a16:creationId xmlns:a16="http://schemas.microsoft.com/office/drawing/2014/main" id="{E5B560D2-ECBC-674F-2212-E040B596B59B}"/>
              </a:ext>
            </a:extLst>
          </p:cNvPr>
          <p:cNvGrpSpPr/>
          <p:nvPr/>
        </p:nvGrpSpPr>
        <p:grpSpPr>
          <a:xfrm>
            <a:off x="-3003" y="2418865"/>
            <a:ext cx="4764370" cy="1425004"/>
            <a:chOff x="-96888" y="0"/>
            <a:chExt cx="1478023" cy="488248"/>
          </a:xfrm>
        </p:grpSpPr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CCF82421-5E06-6BC9-9BF8-59FCE6BEA29B}"/>
                </a:ext>
              </a:extLst>
            </p:cNvPr>
            <p:cNvSpPr/>
            <p:nvPr/>
          </p:nvSpPr>
          <p:spPr>
            <a:xfrm>
              <a:off x="0" y="0"/>
              <a:ext cx="1284247" cy="437362"/>
            </a:xfrm>
            <a:custGeom>
              <a:avLst/>
              <a:gdLst/>
              <a:ahLst/>
              <a:cxnLst/>
              <a:rect l="l" t="t" r="r" b="b"/>
              <a:pathLst>
                <a:path w="1284247" h="437362">
                  <a:moveTo>
                    <a:pt x="47109" y="0"/>
                  </a:moveTo>
                  <a:lnTo>
                    <a:pt x="1237139" y="0"/>
                  </a:lnTo>
                  <a:cubicBezTo>
                    <a:pt x="1249633" y="0"/>
                    <a:pt x="1261615" y="4963"/>
                    <a:pt x="1270449" y="13798"/>
                  </a:cubicBezTo>
                  <a:cubicBezTo>
                    <a:pt x="1279284" y="22633"/>
                    <a:pt x="1284247" y="34615"/>
                    <a:pt x="1284247" y="47109"/>
                  </a:cubicBezTo>
                  <a:lnTo>
                    <a:pt x="1284247" y="390253"/>
                  </a:lnTo>
                  <a:cubicBezTo>
                    <a:pt x="1284247" y="402747"/>
                    <a:pt x="1279284" y="414730"/>
                    <a:pt x="1270449" y="423564"/>
                  </a:cubicBezTo>
                  <a:cubicBezTo>
                    <a:pt x="1261615" y="432399"/>
                    <a:pt x="1249633" y="437362"/>
                    <a:pt x="1237139" y="437362"/>
                  </a:cubicBezTo>
                  <a:lnTo>
                    <a:pt x="47109" y="437362"/>
                  </a:lnTo>
                  <a:cubicBezTo>
                    <a:pt x="21091" y="437362"/>
                    <a:pt x="0" y="416271"/>
                    <a:pt x="0" y="390253"/>
                  </a:cubicBezTo>
                  <a:lnTo>
                    <a:pt x="0" y="47109"/>
                  </a:lnTo>
                  <a:cubicBezTo>
                    <a:pt x="0" y="34615"/>
                    <a:pt x="4963" y="22633"/>
                    <a:pt x="13798" y="13798"/>
                  </a:cubicBezTo>
                  <a:cubicBezTo>
                    <a:pt x="22633" y="4963"/>
                    <a:pt x="34615" y="0"/>
                    <a:pt x="47109" y="0"/>
                  </a:cubicBezTo>
                  <a:close/>
                </a:path>
              </a:pathLst>
            </a:custGeom>
            <a:solidFill>
              <a:srgbClr val="B3D1C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" name="TextBox 48">
              <a:extLst>
                <a:ext uri="{FF2B5EF4-FFF2-40B4-BE49-F238E27FC236}">
                  <a16:creationId xmlns:a16="http://schemas.microsoft.com/office/drawing/2014/main" id="{1DC61A8B-8B37-B552-9F03-C36BD427ADC6}"/>
                </a:ext>
              </a:extLst>
            </p:cNvPr>
            <p:cNvSpPr txBox="1"/>
            <p:nvPr/>
          </p:nvSpPr>
          <p:spPr>
            <a:xfrm>
              <a:off x="-96888" y="3261"/>
              <a:ext cx="1478023" cy="48498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3200" dirty="0">
                  <a:latin typeface="Roboto"/>
                  <a:ea typeface="Roboto"/>
                  <a:cs typeface="Roboto"/>
                  <a:sym typeface="Roboto"/>
                </a:rPr>
                <a:t>Insights into Results</a:t>
              </a:r>
            </a:p>
          </p:txBody>
        </p:sp>
      </p:grpSp>
      <p:sp>
        <p:nvSpPr>
          <p:cNvPr id="29" name="TextBox 7">
            <a:extLst>
              <a:ext uri="{FF2B5EF4-FFF2-40B4-BE49-F238E27FC236}">
                <a16:creationId xmlns:a16="http://schemas.microsoft.com/office/drawing/2014/main" id="{9904AE11-903F-C47F-FB88-B6D9560E21D7}"/>
              </a:ext>
            </a:extLst>
          </p:cNvPr>
          <p:cNvSpPr txBox="1"/>
          <p:nvPr/>
        </p:nvSpPr>
        <p:spPr>
          <a:xfrm>
            <a:off x="4821372" y="2418865"/>
            <a:ext cx="9751878" cy="1747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 visualization is a key tool for gaining insights into results from High-Performance Computing (HPC), including both final and intermediate outcomes.</a:t>
            </a: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Tomorrow"/>
            </a:endParaRPr>
          </a:p>
        </p:txBody>
      </p:sp>
      <p:grpSp>
        <p:nvGrpSpPr>
          <p:cNvPr id="30" name="Group 46">
            <a:extLst>
              <a:ext uri="{FF2B5EF4-FFF2-40B4-BE49-F238E27FC236}">
                <a16:creationId xmlns:a16="http://schemas.microsoft.com/office/drawing/2014/main" id="{82E314B9-D2FB-69D5-92C9-B358FF138FAF}"/>
              </a:ext>
            </a:extLst>
          </p:cNvPr>
          <p:cNvGrpSpPr/>
          <p:nvPr/>
        </p:nvGrpSpPr>
        <p:grpSpPr>
          <a:xfrm>
            <a:off x="19050" y="4634416"/>
            <a:ext cx="4764370" cy="1425004"/>
            <a:chOff x="-96888" y="0"/>
            <a:chExt cx="1478023" cy="488248"/>
          </a:xfrm>
        </p:grpSpPr>
        <p:sp>
          <p:nvSpPr>
            <p:cNvPr id="31" name="Freeform 47">
              <a:extLst>
                <a:ext uri="{FF2B5EF4-FFF2-40B4-BE49-F238E27FC236}">
                  <a16:creationId xmlns:a16="http://schemas.microsoft.com/office/drawing/2014/main" id="{EF886CD9-86CA-157F-45B3-CEF73F63B35D}"/>
                </a:ext>
              </a:extLst>
            </p:cNvPr>
            <p:cNvSpPr/>
            <p:nvPr/>
          </p:nvSpPr>
          <p:spPr>
            <a:xfrm>
              <a:off x="0" y="0"/>
              <a:ext cx="1284247" cy="437362"/>
            </a:xfrm>
            <a:custGeom>
              <a:avLst/>
              <a:gdLst/>
              <a:ahLst/>
              <a:cxnLst/>
              <a:rect l="l" t="t" r="r" b="b"/>
              <a:pathLst>
                <a:path w="1284247" h="437362">
                  <a:moveTo>
                    <a:pt x="47109" y="0"/>
                  </a:moveTo>
                  <a:lnTo>
                    <a:pt x="1237139" y="0"/>
                  </a:lnTo>
                  <a:cubicBezTo>
                    <a:pt x="1249633" y="0"/>
                    <a:pt x="1261615" y="4963"/>
                    <a:pt x="1270449" y="13798"/>
                  </a:cubicBezTo>
                  <a:cubicBezTo>
                    <a:pt x="1279284" y="22633"/>
                    <a:pt x="1284247" y="34615"/>
                    <a:pt x="1284247" y="47109"/>
                  </a:cubicBezTo>
                  <a:lnTo>
                    <a:pt x="1284247" y="390253"/>
                  </a:lnTo>
                  <a:cubicBezTo>
                    <a:pt x="1284247" y="402747"/>
                    <a:pt x="1279284" y="414730"/>
                    <a:pt x="1270449" y="423564"/>
                  </a:cubicBezTo>
                  <a:cubicBezTo>
                    <a:pt x="1261615" y="432399"/>
                    <a:pt x="1249633" y="437362"/>
                    <a:pt x="1237139" y="437362"/>
                  </a:cubicBezTo>
                  <a:lnTo>
                    <a:pt x="47109" y="437362"/>
                  </a:lnTo>
                  <a:cubicBezTo>
                    <a:pt x="21091" y="437362"/>
                    <a:pt x="0" y="416271"/>
                    <a:pt x="0" y="390253"/>
                  </a:cubicBezTo>
                  <a:lnTo>
                    <a:pt x="0" y="47109"/>
                  </a:lnTo>
                  <a:cubicBezTo>
                    <a:pt x="0" y="34615"/>
                    <a:pt x="4963" y="22633"/>
                    <a:pt x="13798" y="13798"/>
                  </a:cubicBezTo>
                  <a:cubicBezTo>
                    <a:pt x="22633" y="4963"/>
                    <a:pt x="34615" y="0"/>
                    <a:pt x="47109" y="0"/>
                  </a:cubicBezTo>
                  <a:close/>
                </a:path>
              </a:pathLst>
            </a:custGeom>
            <a:solidFill>
              <a:srgbClr val="B3D1C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2" name="TextBox 48">
              <a:extLst>
                <a:ext uri="{FF2B5EF4-FFF2-40B4-BE49-F238E27FC236}">
                  <a16:creationId xmlns:a16="http://schemas.microsoft.com/office/drawing/2014/main" id="{01BE673A-A592-B183-5D12-367FA91D6C60}"/>
                </a:ext>
              </a:extLst>
            </p:cNvPr>
            <p:cNvSpPr txBox="1"/>
            <p:nvPr/>
          </p:nvSpPr>
          <p:spPr>
            <a:xfrm>
              <a:off x="-96888" y="3261"/>
              <a:ext cx="1478023" cy="48498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3200" dirty="0">
                  <a:latin typeface="Roboto"/>
                  <a:ea typeface="Roboto"/>
                  <a:cs typeface="Roboto"/>
                  <a:sym typeface="Roboto"/>
                </a:rPr>
                <a:t>Visualization Tools</a:t>
              </a:r>
            </a:p>
          </p:txBody>
        </p:sp>
      </p:grpSp>
      <p:sp>
        <p:nvSpPr>
          <p:cNvPr id="33" name="TextBox 7">
            <a:extLst>
              <a:ext uri="{FF2B5EF4-FFF2-40B4-BE49-F238E27FC236}">
                <a16:creationId xmlns:a16="http://schemas.microsoft.com/office/drawing/2014/main" id="{23212114-8C88-7C06-E86B-1D5B760EDD4D}"/>
              </a:ext>
            </a:extLst>
          </p:cNvPr>
          <p:cNvSpPr txBox="1"/>
          <p:nvPr/>
        </p:nvSpPr>
        <p:spPr>
          <a:xfrm>
            <a:off x="4824375" y="4525841"/>
            <a:ext cx="10415625" cy="1751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28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ParaView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and </a:t>
            </a:r>
            <a:r>
              <a:rPr lang="en-US" sz="28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VisIt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enable researchers to visualize and analyze complex datasets in real time, providing a deeper understanding of computational processes and results.</a:t>
            </a: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Tomorrow"/>
            </a:endParaRPr>
          </a:p>
        </p:txBody>
      </p:sp>
      <p:grpSp>
        <p:nvGrpSpPr>
          <p:cNvPr id="34" name="Group 46">
            <a:extLst>
              <a:ext uri="{FF2B5EF4-FFF2-40B4-BE49-F238E27FC236}">
                <a16:creationId xmlns:a16="http://schemas.microsoft.com/office/drawing/2014/main" id="{E88B2738-3D98-23FA-E4D2-FDB3DED8578A}"/>
              </a:ext>
            </a:extLst>
          </p:cNvPr>
          <p:cNvGrpSpPr/>
          <p:nvPr/>
        </p:nvGrpSpPr>
        <p:grpSpPr>
          <a:xfrm>
            <a:off x="-237265" y="6691314"/>
            <a:ext cx="5276999" cy="2331100"/>
            <a:chOff x="-176403" y="-153725"/>
            <a:chExt cx="1637053" cy="798703"/>
          </a:xfrm>
        </p:grpSpPr>
        <p:sp>
          <p:nvSpPr>
            <p:cNvPr id="35" name="Freeform 47">
              <a:extLst>
                <a:ext uri="{FF2B5EF4-FFF2-40B4-BE49-F238E27FC236}">
                  <a16:creationId xmlns:a16="http://schemas.microsoft.com/office/drawing/2014/main" id="{BF3AABEB-D207-B9C0-E527-5914A9341F24}"/>
                </a:ext>
              </a:extLst>
            </p:cNvPr>
            <p:cNvSpPr/>
            <p:nvPr/>
          </p:nvSpPr>
          <p:spPr>
            <a:xfrm>
              <a:off x="0" y="0"/>
              <a:ext cx="1284247" cy="437362"/>
            </a:xfrm>
            <a:custGeom>
              <a:avLst/>
              <a:gdLst/>
              <a:ahLst/>
              <a:cxnLst/>
              <a:rect l="l" t="t" r="r" b="b"/>
              <a:pathLst>
                <a:path w="1284247" h="437362">
                  <a:moveTo>
                    <a:pt x="47109" y="0"/>
                  </a:moveTo>
                  <a:lnTo>
                    <a:pt x="1237139" y="0"/>
                  </a:lnTo>
                  <a:cubicBezTo>
                    <a:pt x="1249633" y="0"/>
                    <a:pt x="1261615" y="4963"/>
                    <a:pt x="1270449" y="13798"/>
                  </a:cubicBezTo>
                  <a:cubicBezTo>
                    <a:pt x="1279284" y="22633"/>
                    <a:pt x="1284247" y="34615"/>
                    <a:pt x="1284247" y="47109"/>
                  </a:cubicBezTo>
                  <a:lnTo>
                    <a:pt x="1284247" y="390253"/>
                  </a:lnTo>
                  <a:cubicBezTo>
                    <a:pt x="1284247" y="402747"/>
                    <a:pt x="1279284" y="414730"/>
                    <a:pt x="1270449" y="423564"/>
                  </a:cubicBezTo>
                  <a:cubicBezTo>
                    <a:pt x="1261615" y="432399"/>
                    <a:pt x="1249633" y="437362"/>
                    <a:pt x="1237139" y="437362"/>
                  </a:cubicBezTo>
                  <a:lnTo>
                    <a:pt x="47109" y="437362"/>
                  </a:lnTo>
                  <a:cubicBezTo>
                    <a:pt x="21091" y="437362"/>
                    <a:pt x="0" y="416271"/>
                    <a:pt x="0" y="390253"/>
                  </a:cubicBezTo>
                  <a:lnTo>
                    <a:pt x="0" y="47109"/>
                  </a:lnTo>
                  <a:cubicBezTo>
                    <a:pt x="0" y="34615"/>
                    <a:pt x="4963" y="22633"/>
                    <a:pt x="13798" y="13798"/>
                  </a:cubicBezTo>
                  <a:cubicBezTo>
                    <a:pt x="22633" y="4963"/>
                    <a:pt x="34615" y="0"/>
                    <a:pt x="47109" y="0"/>
                  </a:cubicBezTo>
                  <a:close/>
                </a:path>
              </a:pathLst>
            </a:custGeom>
            <a:solidFill>
              <a:srgbClr val="B3D1C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6" name="TextBox 48">
              <a:extLst>
                <a:ext uri="{FF2B5EF4-FFF2-40B4-BE49-F238E27FC236}">
                  <a16:creationId xmlns:a16="http://schemas.microsoft.com/office/drawing/2014/main" id="{02F04625-43E1-C0B6-6DFE-EE3B9D5D01D0}"/>
                </a:ext>
              </a:extLst>
            </p:cNvPr>
            <p:cNvSpPr txBox="1"/>
            <p:nvPr/>
          </p:nvSpPr>
          <p:spPr>
            <a:xfrm>
              <a:off x="-176403" y="-153725"/>
              <a:ext cx="1637053" cy="798703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3200" dirty="0">
                  <a:latin typeface="Roboto"/>
                  <a:ea typeface="Roboto"/>
                  <a:cs typeface="Roboto"/>
                  <a:sym typeface="Roboto"/>
                </a:rPr>
                <a:t>Challenges with </a:t>
              </a:r>
            </a:p>
            <a:p>
              <a:pPr algn="ctr">
                <a:lnSpc>
                  <a:spcPts val="2100"/>
                </a:lnSpc>
              </a:pPr>
              <a:r>
                <a:rPr lang="en-US" sz="3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algn="ctr">
                <a:lnSpc>
                  <a:spcPts val="2100"/>
                </a:lnSpc>
              </a:pPr>
              <a:r>
                <a:rPr lang="en-US" sz="3200" dirty="0">
                  <a:latin typeface="Roboto"/>
                  <a:ea typeface="Roboto"/>
                  <a:cs typeface="Roboto"/>
                  <a:sym typeface="Roboto"/>
                </a:rPr>
                <a:t>post-processing</a:t>
              </a:r>
            </a:p>
          </p:txBody>
        </p:sp>
      </p:grpSp>
      <p:sp>
        <p:nvSpPr>
          <p:cNvPr id="37" name="TextBox 7">
            <a:extLst>
              <a:ext uri="{FF2B5EF4-FFF2-40B4-BE49-F238E27FC236}">
                <a16:creationId xmlns:a16="http://schemas.microsoft.com/office/drawing/2014/main" id="{7005EB62-0BC8-6BBB-18E7-7520BD44B919}"/>
              </a:ext>
            </a:extLst>
          </p:cNvPr>
          <p:cNvSpPr txBox="1"/>
          <p:nvPr/>
        </p:nvSpPr>
        <p:spPr>
          <a:xfrm>
            <a:off x="4797283" y="7139977"/>
            <a:ext cx="11275878" cy="11484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Generated visualizations from simulations often incur prohibitive storage costs, especially when handling large-scale datasets.</a:t>
            </a: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Tomorrow"/>
            </a:endParaRPr>
          </a:p>
        </p:txBody>
      </p:sp>
    </p:spTree>
    <p:extLst>
      <p:ext uri="{BB962C8B-B14F-4D97-AF65-F5344CB8AC3E}">
        <p14:creationId xmlns:p14="http://schemas.microsoft.com/office/powerpoint/2010/main" val="909351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783B40-51A0-6D88-D6C2-BD9650BBE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8">
            <a:extLst>
              <a:ext uri="{FF2B5EF4-FFF2-40B4-BE49-F238E27FC236}">
                <a16:creationId xmlns:a16="http://schemas.microsoft.com/office/drawing/2014/main" id="{51322EF1-75E6-D13F-4027-F6679088401D}"/>
              </a:ext>
            </a:extLst>
          </p:cNvPr>
          <p:cNvSpPr/>
          <p:nvPr/>
        </p:nvSpPr>
        <p:spPr>
          <a:xfrm>
            <a:off x="0" y="606126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011EFD48-1342-883A-8E3B-465A97094E13}"/>
              </a:ext>
            </a:extLst>
          </p:cNvPr>
          <p:cNvSpPr/>
          <p:nvPr/>
        </p:nvSpPr>
        <p:spPr>
          <a:xfrm rot="171591">
            <a:off x="-8728864" y="-1940368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7"/>
                </a:lnTo>
                <a:lnTo>
                  <a:pt x="0" y="100376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83369402-754E-7A27-31C9-969F0FDD3F4E}"/>
              </a:ext>
            </a:extLst>
          </p:cNvPr>
          <p:cNvSpPr/>
          <p:nvPr/>
        </p:nvSpPr>
        <p:spPr>
          <a:xfrm rot="2607092">
            <a:off x="15208398" y="6786405"/>
            <a:ext cx="13207404" cy="10037627"/>
          </a:xfrm>
          <a:custGeom>
            <a:avLst/>
            <a:gdLst/>
            <a:ahLst/>
            <a:cxnLst/>
            <a:rect l="l" t="t" r="r" b="b"/>
            <a:pathLst>
              <a:path w="13207404" h="10037627">
                <a:moveTo>
                  <a:pt x="0" y="0"/>
                </a:moveTo>
                <a:lnTo>
                  <a:pt x="13207403" y="0"/>
                </a:lnTo>
                <a:lnTo>
                  <a:pt x="13207403" y="10037626"/>
                </a:lnTo>
                <a:lnTo>
                  <a:pt x="0" y="100376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7" name="Picture 2" descr="HPC News &amp; Research | Hyperion Research">
            <a:extLst>
              <a:ext uri="{FF2B5EF4-FFF2-40B4-BE49-F238E27FC236}">
                <a16:creationId xmlns:a16="http://schemas.microsoft.com/office/drawing/2014/main" id="{262CC519-85E7-1167-3918-3712FF572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1" r="5833" b="1"/>
          <a:stretch/>
        </p:blipFill>
        <p:spPr bwMode="auto">
          <a:xfrm>
            <a:off x="14782012" y="2492954"/>
            <a:ext cx="3466573" cy="3466573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Group 46">
            <a:extLst>
              <a:ext uri="{FF2B5EF4-FFF2-40B4-BE49-F238E27FC236}">
                <a16:creationId xmlns:a16="http://schemas.microsoft.com/office/drawing/2014/main" id="{571DFF40-3E81-623D-07A6-68935386EB3E}"/>
              </a:ext>
            </a:extLst>
          </p:cNvPr>
          <p:cNvGrpSpPr/>
          <p:nvPr/>
        </p:nvGrpSpPr>
        <p:grpSpPr>
          <a:xfrm>
            <a:off x="-3003" y="2418865"/>
            <a:ext cx="4764370" cy="1425004"/>
            <a:chOff x="-96888" y="0"/>
            <a:chExt cx="1478023" cy="488248"/>
          </a:xfrm>
        </p:grpSpPr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5A5E78C7-A018-5314-32DD-E1D92DE01AE9}"/>
                </a:ext>
              </a:extLst>
            </p:cNvPr>
            <p:cNvSpPr/>
            <p:nvPr/>
          </p:nvSpPr>
          <p:spPr>
            <a:xfrm>
              <a:off x="0" y="0"/>
              <a:ext cx="1284247" cy="437362"/>
            </a:xfrm>
            <a:custGeom>
              <a:avLst/>
              <a:gdLst/>
              <a:ahLst/>
              <a:cxnLst/>
              <a:rect l="l" t="t" r="r" b="b"/>
              <a:pathLst>
                <a:path w="1284247" h="437362">
                  <a:moveTo>
                    <a:pt x="47109" y="0"/>
                  </a:moveTo>
                  <a:lnTo>
                    <a:pt x="1237139" y="0"/>
                  </a:lnTo>
                  <a:cubicBezTo>
                    <a:pt x="1249633" y="0"/>
                    <a:pt x="1261615" y="4963"/>
                    <a:pt x="1270449" y="13798"/>
                  </a:cubicBezTo>
                  <a:cubicBezTo>
                    <a:pt x="1279284" y="22633"/>
                    <a:pt x="1284247" y="34615"/>
                    <a:pt x="1284247" y="47109"/>
                  </a:cubicBezTo>
                  <a:lnTo>
                    <a:pt x="1284247" y="390253"/>
                  </a:lnTo>
                  <a:cubicBezTo>
                    <a:pt x="1284247" y="402747"/>
                    <a:pt x="1279284" y="414730"/>
                    <a:pt x="1270449" y="423564"/>
                  </a:cubicBezTo>
                  <a:cubicBezTo>
                    <a:pt x="1261615" y="432399"/>
                    <a:pt x="1249633" y="437362"/>
                    <a:pt x="1237139" y="437362"/>
                  </a:cubicBezTo>
                  <a:lnTo>
                    <a:pt x="47109" y="437362"/>
                  </a:lnTo>
                  <a:cubicBezTo>
                    <a:pt x="21091" y="437362"/>
                    <a:pt x="0" y="416271"/>
                    <a:pt x="0" y="390253"/>
                  </a:cubicBezTo>
                  <a:lnTo>
                    <a:pt x="0" y="47109"/>
                  </a:lnTo>
                  <a:cubicBezTo>
                    <a:pt x="0" y="34615"/>
                    <a:pt x="4963" y="22633"/>
                    <a:pt x="13798" y="13798"/>
                  </a:cubicBezTo>
                  <a:cubicBezTo>
                    <a:pt x="22633" y="4963"/>
                    <a:pt x="34615" y="0"/>
                    <a:pt x="47109" y="0"/>
                  </a:cubicBezTo>
                  <a:close/>
                </a:path>
              </a:pathLst>
            </a:custGeom>
            <a:solidFill>
              <a:srgbClr val="B3D1C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" name="TextBox 48">
              <a:extLst>
                <a:ext uri="{FF2B5EF4-FFF2-40B4-BE49-F238E27FC236}">
                  <a16:creationId xmlns:a16="http://schemas.microsoft.com/office/drawing/2014/main" id="{069FED6E-F13E-3AB3-D2C6-7AC564603EC1}"/>
                </a:ext>
              </a:extLst>
            </p:cNvPr>
            <p:cNvSpPr txBox="1"/>
            <p:nvPr/>
          </p:nvSpPr>
          <p:spPr>
            <a:xfrm>
              <a:off x="-96888" y="3261"/>
              <a:ext cx="1478023" cy="48498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3200" dirty="0">
                  <a:latin typeface="Roboto"/>
                  <a:ea typeface="Roboto"/>
                  <a:cs typeface="Roboto"/>
                  <a:sym typeface="Roboto"/>
                </a:rPr>
                <a:t>In Situ Visualization</a:t>
              </a:r>
            </a:p>
          </p:txBody>
        </p:sp>
      </p:grpSp>
      <p:sp>
        <p:nvSpPr>
          <p:cNvPr id="29" name="TextBox 7">
            <a:extLst>
              <a:ext uri="{FF2B5EF4-FFF2-40B4-BE49-F238E27FC236}">
                <a16:creationId xmlns:a16="http://schemas.microsoft.com/office/drawing/2014/main" id="{9DD0B250-85F6-C728-387B-1C863D5BDA4B}"/>
              </a:ext>
            </a:extLst>
          </p:cNvPr>
          <p:cNvSpPr txBox="1"/>
          <p:nvPr/>
        </p:nvSpPr>
        <p:spPr>
          <a:xfrm>
            <a:off x="4802322" y="2248374"/>
            <a:ext cx="10742478" cy="23500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In Situ Visualization method was developed to address the storage challenges of post-processing by allowing visuals to be computed on the fly during the simulation process, reducing storage overhead.</a:t>
            </a:r>
            <a:endParaRPr lang="en-US" sz="2800" dirty="0">
              <a:solidFill>
                <a:srgbClr val="0A4154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228421FB-2BD0-5AD5-406A-DF483257AC1A}"/>
              </a:ext>
            </a:extLst>
          </p:cNvPr>
          <p:cNvSpPr txBox="1"/>
          <p:nvPr/>
        </p:nvSpPr>
        <p:spPr>
          <a:xfrm>
            <a:off x="457200" y="597197"/>
            <a:ext cx="16592549" cy="135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HPC and Real-Time Visualization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31446DD-94D4-69B7-1879-6E195C4C3F34}"/>
              </a:ext>
            </a:extLst>
          </p:cNvPr>
          <p:cNvGraphicFramePr>
            <a:graphicFrameLocks/>
          </p:cNvGraphicFramePr>
          <p:nvPr/>
        </p:nvGraphicFramePr>
        <p:xfrm>
          <a:off x="4821372" y="8203005"/>
          <a:ext cx="2373719" cy="991329"/>
        </p:xfrm>
        <a:graphic>
          <a:graphicData uri="http://schemas.openxmlformats.org/drawingml/2006/table">
            <a:tbl>
              <a:tblPr/>
              <a:tblGrid>
                <a:gridCol w="818546">
                  <a:extLst>
                    <a:ext uri="{9D8B030D-6E8A-4147-A177-3AD203B41FA5}">
                      <a16:colId xmlns:a16="http://schemas.microsoft.com/office/drawing/2014/main" val="3770568081"/>
                    </a:ext>
                  </a:extLst>
                </a:gridCol>
                <a:gridCol w="944159">
                  <a:extLst>
                    <a:ext uri="{9D8B030D-6E8A-4147-A177-3AD203B41FA5}">
                      <a16:colId xmlns:a16="http://schemas.microsoft.com/office/drawing/2014/main" val="2931154557"/>
                    </a:ext>
                  </a:extLst>
                </a:gridCol>
                <a:gridCol w="611014">
                  <a:extLst>
                    <a:ext uri="{9D8B030D-6E8A-4147-A177-3AD203B41FA5}">
                      <a16:colId xmlns:a16="http://schemas.microsoft.com/office/drawing/2014/main" val="808249177"/>
                    </a:ext>
                  </a:extLst>
                </a:gridCol>
              </a:tblGrid>
              <a:tr h="198235">
                <a:tc>
                  <a:txBody>
                    <a:bodyPr/>
                    <a:lstStyle/>
                    <a:p>
                      <a:r>
                        <a:rPr lang="en-US" sz="100">
                          <a:solidFill>
                            <a:schemeClr val="bg1"/>
                          </a:solidFill>
                        </a:rPr>
                        <a:t>Tool</a:t>
                      </a:r>
                      <a:endParaRPr lang="en-US" sz="100" b="1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">
                          <a:solidFill>
                            <a:schemeClr val="bg1"/>
                          </a:solidFill>
                        </a:rPr>
                        <a:t>Application</a:t>
                      </a:r>
                      <a:endParaRPr lang="en-US" sz="10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">
                          <a:solidFill>
                            <a:schemeClr val="bg1"/>
                          </a:solidFill>
                        </a:rPr>
                        <a:t>Advantage</a:t>
                      </a:r>
                      <a:endParaRPr lang="en-US" sz="10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92542659"/>
                  </a:ext>
                </a:extLst>
              </a:tr>
              <a:tr h="272631">
                <a:tc>
                  <a:txBody>
                    <a:bodyPr/>
                    <a:lstStyle/>
                    <a:p>
                      <a:r>
                        <a:rPr lang="en-US" sz="100">
                          <a:solidFill>
                            <a:schemeClr val="bg1"/>
                          </a:solidFill>
                        </a:rPr>
                        <a:t>ParaView</a:t>
                      </a:r>
                      <a:endParaRPr lang="en-US" sz="100" b="1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" dirty="0">
                          <a:solidFill>
                            <a:schemeClr val="bg1"/>
                          </a:solidFill>
                        </a:rPr>
                        <a:t>Large-scale simulations</a:t>
                      </a:r>
                      <a:endParaRPr lang="en-US" sz="1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" dirty="0">
                          <a:solidFill>
                            <a:schemeClr val="bg1"/>
                          </a:solidFill>
                        </a:rPr>
                        <a:t>Distributed rendering</a:t>
                      </a:r>
                      <a:endParaRPr lang="en-US" sz="1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8832804"/>
                  </a:ext>
                </a:extLst>
              </a:tr>
              <a:tr h="247832">
                <a:tc>
                  <a:txBody>
                    <a:bodyPr/>
                    <a:lstStyle/>
                    <a:p>
                      <a:r>
                        <a:rPr lang="en-US" sz="100">
                          <a:solidFill>
                            <a:schemeClr val="bg1"/>
                          </a:solidFill>
                        </a:rPr>
                        <a:t>VisIt</a:t>
                      </a:r>
                      <a:endParaRPr lang="en-US" sz="100" b="1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">
                          <a:solidFill>
                            <a:schemeClr val="bg1"/>
                          </a:solidFill>
                        </a:rPr>
                        <a:t>Scientific visualization</a:t>
                      </a:r>
                      <a:endParaRPr lang="en-US" sz="10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" dirty="0">
                          <a:solidFill>
                            <a:schemeClr val="bg1"/>
                          </a:solidFill>
                        </a:rPr>
                        <a:t>Scalable architecture</a:t>
                      </a:r>
                      <a:endParaRPr lang="en-US" sz="1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41114705"/>
                  </a:ext>
                </a:extLst>
              </a:tr>
              <a:tr h="272631">
                <a:tc>
                  <a:txBody>
                    <a:bodyPr/>
                    <a:lstStyle/>
                    <a:p>
                      <a:r>
                        <a:rPr lang="en-US" sz="100">
                          <a:solidFill>
                            <a:schemeClr val="bg1"/>
                          </a:solidFill>
                        </a:rPr>
                        <a:t>In Situ Methods</a:t>
                      </a:r>
                      <a:endParaRPr lang="en-US" sz="100" b="1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">
                          <a:solidFill>
                            <a:schemeClr val="bg1"/>
                          </a:solidFill>
                        </a:rPr>
                        <a:t>Real-time monitoring</a:t>
                      </a:r>
                      <a:endParaRPr lang="en-US" sz="10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" dirty="0">
                          <a:solidFill>
                            <a:schemeClr val="bg1"/>
                          </a:solidFill>
                        </a:rPr>
                        <a:t>Reduced data movement</a:t>
                      </a:r>
                      <a:endParaRPr lang="en-US" sz="1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104" marR="76104" marT="38053" marB="3805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2850461"/>
                  </a:ext>
                </a:extLst>
              </a:tr>
            </a:tbl>
          </a:graphicData>
        </a:graphic>
      </p:graphicFrame>
      <p:pic>
        <p:nvPicPr>
          <p:cNvPr id="8" name="render">
            <a:hlinkClick r:id="" action="ppaction://media"/>
            <a:extLst>
              <a:ext uri="{FF2B5EF4-FFF2-40B4-BE49-F238E27FC236}">
                <a16:creationId xmlns:a16="http://schemas.microsoft.com/office/drawing/2014/main" id="{5E47BC5D-D0C0-C210-D837-C01D976778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008231" y="4995886"/>
            <a:ext cx="5617052" cy="4864383"/>
          </a:xfrm>
          <a:prstGeom prst="rect">
            <a:avLst/>
          </a:prstGeom>
        </p:spPr>
      </p:pic>
      <p:sp>
        <p:nvSpPr>
          <p:cNvPr id="9" name="TextBox 4">
            <a:extLst>
              <a:ext uri="{FF2B5EF4-FFF2-40B4-BE49-F238E27FC236}">
                <a16:creationId xmlns:a16="http://schemas.microsoft.com/office/drawing/2014/main" id="{AEBE7B20-F9EF-856C-E922-5AEF22954963}"/>
              </a:ext>
            </a:extLst>
          </p:cNvPr>
          <p:cNvSpPr txBox="1"/>
          <p:nvPr/>
        </p:nvSpPr>
        <p:spPr>
          <a:xfrm>
            <a:off x="-9266896" y="930621"/>
            <a:ext cx="16492467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39"/>
              </a:lnSpc>
            </a:pPr>
            <a:r>
              <a:rPr lang="en-US" sz="8000" dirty="0">
                <a:solidFill>
                  <a:srgbClr val="0A4154"/>
                </a:solidFill>
                <a:latin typeface="Tomorrow"/>
              </a:rPr>
              <a:t>Visualization</a:t>
            </a:r>
            <a:r>
              <a:rPr lang="en-US" sz="8000" dirty="0">
                <a:solidFill>
                  <a:srgbClr val="1D1C1D"/>
                </a:solidFill>
                <a:effectLst/>
                <a:latin typeface="Tomorrow" panose="020B0604020202020204" charset="0"/>
              </a:rPr>
              <a:t> </a:t>
            </a:r>
            <a:r>
              <a:rPr lang="en-US" sz="8000" dirty="0">
                <a:solidFill>
                  <a:srgbClr val="0A4154"/>
                </a:solidFill>
                <a:latin typeface="Tomorrow"/>
              </a:rPr>
              <a:t>Tools</a:t>
            </a:r>
            <a:endParaRPr lang="en-US" sz="8000" dirty="0">
              <a:solidFill>
                <a:srgbClr val="0A4154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  <p:extLst>
      <p:ext uri="{BB962C8B-B14F-4D97-AF65-F5344CB8AC3E}">
        <p14:creationId xmlns:p14="http://schemas.microsoft.com/office/powerpoint/2010/main" val="3538532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5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8">
            <a:extLst>
              <a:ext uri="{FF2B5EF4-FFF2-40B4-BE49-F238E27FC236}">
                <a16:creationId xmlns:a16="http://schemas.microsoft.com/office/drawing/2014/main" id="{8CE1F097-828E-1CAB-7D86-8EE81B37EF0C}"/>
              </a:ext>
            </a:extLst>
          </p:cNvPr>
          <p:cNvSpPr/>
          <p:nvPr/>
        </p:nvSpPr>
        <p:spPr>
          <a:xfrm>
            <a:off x="0" y="663987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 rot="-6589676">
            <a:off x="-4301992" y="7210410"/>
            <a:ext cx="8860057" cy="6733643"/>
          </a:xfrm>
          <a:custGeom>
            <a:avLst/>
            <a:gdLst/>
            <a:ahLst/>
            <a:cxnLst/>
            <a:rect l="l" t="t" r="r" b="b"/>
            <a:pathLst>
              <a:path w="8860057" h="6733643">
                <a:moveTo>
                  <a:pt x="0" y="0"/>
                </a:moveTo>
                <a:lnTo>
                  <a:pt x="8860057" y="0"/>
                </a:lnTo>
                <a:lnTo>
                  <a:pt x="8860057" y="6733643"/>
                </a:lnTo>
                <a:lnTo>
                  <a:pt x="0" y="67336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19733400">
            <a:off x="8462607" y="7706275"/>
            <a:ext cx="9214924" cy="7003342"/>
          </a:xfrm>
          <a:custGeom>
            <a:avLst/>
            <a:gdLst/>
            <a:ahLst/>
            <a:cxnLst/>
            <a:rect l="l" t="t" r="r" b="b"/>
            <a:pathLst>
              <a:path w="9214924" h="7003342">
                <a:moveTo>
                  <a:pt x="0" y="0"/>
                </a:moveTo>
                <a:lnTo>
                  <a:pt x="9214924" y="0"/>
                </a:lnTo>
                <a:lnTo>
                  <a:pt x="9214924" y="7003342"/>
                </a:lnTo>
                <a:lnTo>
                  <a:pt x="0" y="700334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10438" y="896256"/>
            <a:ext cx="15786829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39"/>
              </a:lnSpc>
            </a:pPr>
            <a:r>
              <a:rPr lang="en-US" sz="8000" dirty="0">
                <a:solidFill>
                  <a:srgbClr val="0A4154"/>
                </a:solidFill>
                <a:latin typeface="Tomorrow"/>
              </a:rPr>
              <a:t>Visualization</a:t>
            </a:r>
            <a:r>
              <a:rPr lang="en-US" sz="8000" dirty="0">
                <a:solidFill>
                  <a:srgbClr val="1D1C1D"/>
                </a:solidFill>
                <a:effectLst/>
                <a:latin typeface="Tomorrow" panose="020B0604020202020204" charset="0"/>
              </a:rPr>
              <a:t> </a:t>
            </a:r>
            <a:r>
              <a:rPr lang="en-US" sz="8000" dirty="0">
                <a:solidFill>
                  <a:srgbClr val="0A4154"/>
                </a:solidFill>
                <a:latin typeface="Tomorrow"/>
              </a:rPr>
              <a:t>Tools</a:t>
            </a:r>
            <a:endParaRPr lang="en-US" sz="8000" dirty="0">
              <a:solidFill>
                <a:srgbClr val="0A4154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18" name="Picture 17" descr="A close up of a skull&#10;&#10;Description automatically generated">
            <a:extLst>
              <a:ext uri="{FF2B5EF4-FFF2-40B4-BE49-F238E27FC236}">
                <a16:creationId xmlns:a16="http://schemas.microsoft.com/office/drawing/2014/main" id="{82E4018B-0BF5-FF6E-A064-F3FF922CEA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6337" y="3052319"/>
            <a:ext cx="5596465" cy="5553960"/>
          </a:xfrm>
          <a:prstGeom prst="rect">
            <a:avLst/>
          </a:prstGeom>
        </p:spPr>
      </p:pic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99D7F11E-8820-2874-54D1-C58B0BBEC5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1374775"/>
              </p:ext>
            </p:extLst>
          </p:nvPr>
        </p:nvGraphicFramePr>
        <p:xfrm>
          <a:off x="1010438" y="2464191"/>
          <a:ext cx="9886162" cy="7158820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2970032">
                  <a:extLst>
                    <a:ext uri="{9D8B030D-6E8A-4147-A177-3AD203B41FA5}">
                      <a16:colId xmlns:a16="http://schemas.microsoft.com/office/drawing/2014/main" val="3770568081"/>
                    </a:ext>
                  </a:extLst>
                </a:gridCol>
                <a:gridCol w="3514211">
                  <a:extLst>
                    <a:ext uri="{9D8B030D-6E8A-4147-A177-3AD203B41FA5}">
                      <a16:colId xmlns:a16="http://schemas.microsoft.com/office/drawing/2014/main" val="2931154557"/>
                    </a:ext>
                  </a:extLst>
                </a:gridCol>
                <a:gridCol w="3401919">
                  <a:extLst>
                    <a:ext uri="{9D8B030D-6E8A-4147-A177-3AD203B41FA5}">
                      <a16:colId xmlns:a16="http://schemas.microsoft.com/office/drawing/2014/main" val="808249177"/>
                    </a:ext>
                  </a:extLst>
                </a:gridCol>
              </a:tblGrid>
              <a:tr h="999417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Tool/Method</a:t>
                      </a:r>
                    </a:p>
                  </a:txBody>
                  <a:tcPr marL="76104" marR="76104" marT="38053" marB="380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Application</a:t>
                      </a:r>
                    </a:p>
                  </a:txBody>
                  <a:tcPr marL="76104" marR="76104" marT="38053" marB="380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Advantage</a:t>
                      </a:r>
                    </a:p>
                  </a:txBody>
                  <a:tcPr marL="76104" marR="76104" marT="38053" marB="38053" anchor="ctr"/>
                </a:tc>
                <a:extLst>
                  <a:ext uri="{0D108BD9-81ED-4DB2-BD59-A6C34878D82A}">
                    <a16:rowId xmlns:a16="http://schemas.microsoft.com/office/drawing/2014/main" val="3592542659"/>
                  </a:ext>
                </a:extLst>
              </a:tr>
              <a:tr h="1867474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ParaView</a:t>
                      </a:r>
                    </a:p>
                  </a:txBody>
                  <a:tcPr marL="76104" marR="76104" marT="38053" marB="380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Large-scale simulations</a:t>
                      </a:r>
                    </a:p>
                  </a:txBody>
                  <a:tcPr marL="76104" marR="76104" marT="38053" marB="380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Distributed rendering</a:t>
                      </a:r>
                    </a:p>
                  </a:txBody>
                  <a:tcPr marL="76104" marR="76104" marT="38053" marB="38053" anchor="ctr"/>
                </a:tc>
                <a:extLst>
                  <a:ext uri="{0D108BD9-81ED-4DB2-BD59-A6C34878D82A}">
                    <a16:rowId xmlns:a16="http://schemas.microsoft.com/office/drawing/2014/main" val="638832804"/>
                  </a:ext>
                </a:extLst>
              </a:tr>
              <a:tr h="1867474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VisIt</a:t>
                      </a:r>
                      <a:endParaRPr lang="en-US" sz="3200" b="1" dirty="0">
                        <a:solidFill>
                          <a:srgbClr val="0A4154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76104" marR="76104" marT="38053" marB="380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Scientific visualization</a:t>
                      </a:r>
                    </a:p>
                  </a:txBody>
                  <a:tcPr marL="76104" marR="76104" marT="38053" marB="380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Scalable architecture</a:t>
                      </a:r>
                    </a:p>
                  </a:txBody>
                  <a:tcPr marL="76104" marR="76104" marT="38053" marB="38053" anchor="ctr"/>
                </a:tc>
                <a:extLst>
                  <a:ext uri="{0D108BD9-81ED-4DB2-BD59-A6C34878D82A}">
                    <a16:rowId xmlns:a16="http://schemas.microsoft.com/office/drawing/2014/main" val="3741114705"/>
                  </a:ext>
                </a:extLst>
              </a:tr>
              <a:tr h="24244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In Situ Methods</a:t>
                      </a:r>
                    </a:p>
                  </a:txBody>
                  <a:tcPr marL="76104" marR="76104" marT="38053" marB="380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Real-time monitoring</a:t>
                      </a:r>
                    </a:p>
                  </a:txBody>
                  <a:tcPr marL="76104" marR="76104" marT="38053" marB="380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0A4154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Reduced data movement</a:t>
                      </a:r>
                    </a:p>
                  </a:txBody>
                  <a:tcPr marL="76104" marR="76104" marT="38053" marB="38053" anchor="ctr"/>
                </a:tc>
                <a:extLst>
                  <a:ext uri="{0D108BD9-81ED-4DB2-BD59-A6C34878D82A}">
                    <a16:rowId xmlns:a16="http://schemas.microsoft.com/office/drawing/2014/main" val="1202850461"/>
                  </a:ext>
                </a:extLst>
              </a:tr>
            </a:tbl>
          </a:graphicData>
        </a:graphic>
      </p:graphicFrame>
      <p:sp>
        <p:nvSpPr>
          <p:cNvPr id="6" name="TextBox 6">
            <a:extLst>
              <a:ext uri="{FF2B5EF4-FFF2-40B4-BE49-F238E27FC236}">
                <a16:creationId xmlns:a16="http://schemas.microsoft.com/office/drawing/2014/main" id="{B1BE2207-AC92-B3DA-809B-7DB61CA7F3EC}"/>
              </a:ext>
            </a:extLst>
          </p:cNvPr>
          <p:cNvSpPr txBox="1"/>
          <p:nvPr/>
        </p:nvSpPr>
        <p:spPr>
          <a:xfrm>
            <a:off x="18440400" y="663987"/>
            <a:ext cx="16897350" cy="135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1999"/>
              </a:lnSpc>
              <a:spcBef>
                <a:spcPct val="0"/>
              </a:spcBef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HPC and Real-Time Visualization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160DF8-F5A7-136F-9800-D9BE3446A471}"/>
              </a:ext>
            </a:extLst>
          </p:cNvPr>
          <p:cNvSpPr txBox="1"/>
          <p:nvPr/>
        </p:nvSpPr>
        <p:spPr>
          <a:xfrm>
            <a:off x="-14368450" y="830699"/>
            <a:ext cx="14554359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Comparison Tools &amp; Techniques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>
            <a:extLst>
              <a:ext uri="{FF2B5EF4-FFF2-40B4-BE49-F238E27FC236}">
                <a16:creationId xmlns:a16="http://schemas.microsoft.com/office/drawing/2014/main" id="{58C6D901-C206-661C-3745-AD4A224A2E03}"/>
              </a:ext>
            </a:extLst>
          </p:cNvPr>
          <p:cNvSpPr/>
          <p:nvPr/>
        </p:nvSpPr>
        <p:spPr>
          <a:xfrm>
            <a:off x="0" y="606126"/>
            <a:ext cx="18321509" cy="1425005"/>
          </a:xfrm>
          <a:custGeom>
            <a:avLst/>
            <a:gdLst/>
            <a:ahLst/>
            <a:cxnLst/>
            <a:rect l="l" t="t" r="r" b="b"/>
            <a:pathLst>
              <a:path w="18406626" h="2391427">
                <a:moveTo>
                  <a:pt x="0" y="0"/>
                </a:moveTo>
                <a:lnTo>
                  <a:pt x="18406626" y="0"/>
                </a:lnTo>
                <a:lnTo>
                  <a:pt x="18406626" y="2391426"/>
                </a:lnTo>
                <a:lnTo>
                  <a:pt x="0" y="23914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5918" r="-29530" b="-4042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 rot="2025485">
            <a:off x="10530293" y="-4157918"/>
            <a:ext cx="10941889" cy="8315836"/>
          </a:xfrm>
          <a:custGeom>
            <a:avLst/>
            <a:gdLst/>
            <a:ahLst/>
            <a:cxnLst/>
            <a:rect l="l" t="t" r="r" b="b"/>
            <a:pathLst>
              <a:path w="10941889" h="8315836">
                <a:moveTo>
                  <a:pt x="0" y="0"/>
                </a:moveTo>
                <a:lnTo>
                  <a:pt x="10941889" y="0"/>
                </a:lnTo>
                <a:lnTo>
                  <a:pt x="10941889" y="8315836"/>
                </a:lnTo>
                <a:lnTo>
                  <a:pt x="0" y="83158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4A9882-6285-0AA0-DAA0-7321AE44C196}"/>
              </a:ext>
            </a:extLst>
          </p:cNvPr>
          <p:cNvSpPr txBox="1"/>
          <p:nvPr/>
        </p:nvSpPr>
        <p:spPr>
          <a:xfrm>
            <a:off x="1219200" y="807742"/>
            <a:ext cx="14781198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Comparison Tools &amp; Techniques</a:t>
            </a:r>
          </a:p>
        </p:txBody>
      </p:sp>
      <p:grpSp>
        <p:nvGrpSpPr>
          <p:cNvPr id="11" name="Group 46">
            <a:extLst>
              <a:ext uri="{FF2B5EF4-FFF2-40B4-BE49-F238E27FC236}">
                <a16:creationId xmlns:a16="http://schemas.microsoft.com/office/drawing/2014/main" id="{AF3211F2-EECF-4876-55DD-A972A5AD3BE0}"/>
              </a:ext>
            </a:extLst>
          </p:cNvPr>
          <p:cNvGrpSpPr/>
          <p:nvPr/>
        </p:nvGrpSpPr>
        <p:grpSpPr>
          <a:xfrm>
            <a:off x="1943210" y="2992200"/>
            <a:ext cx="4764370" cy="1425004"/>
            <a:chOff x="-96888" y="0"/>
            <a:chExt cx="1478023" cy="488248"/>
          </a:xfrm>
        </p:grpSpPr>
        <p:sp>
          <p:nvSpPr>
            <p:cNvPr id="12" name="Freeform 47">
              <a:extLst>
                <a:ext uri="{FF2B5EF4-FFF2-40B4-BE49-F238E27FC236}">
                  <a16:creationId xmlns:a16="http://schemas.microsoft.com/office/drawing/2014/main" id="{35AD3009-C5F9-80CE-1079-D4BF178F9944}"/>
                </a:ext>
              </a:extLst>
            </p:cNvPr>
            <p:cNvSpPr/>
            <p:nvPr/>
          </p:nvSpPr>
          <p:spPr>
            <a:xfrm>
              <a:off x="0" y="0"/>
              <a:ext cx="1284247" cy="437362"/>
            </a:xfrm>
            <a:custGeom>
              <a:avLst/>
              <a:gdLst/>
              <a:ahLst/>
              <a:cxnLst/>
              <a:rect l="l" t="t" r="r" b="b"/>
              <a:pathLst>
                <a:path w="1284247" h="437362">
                  <a:moveTo>
                    <a:pt x="47109" y="0"/>
                  </a:moveTo>
                  <a:lnTo>
                    <a:pt x="1237139" y="0"/>
                  </a:lnTo>
                  <a:cubicBezTo>
                    <a:pt x="1249633" y="0"/>
                    <a:pt x="1261615" y="4963"/>
                    <a:pt x="1270449" y="13798"/>
                  </a:cubicBezTo>
                  <a:cubicBezTo>
                    <a:pt x="1279284" y="22633"/>
                    <a:pt x="1284247" y="34615"/>
                    <a:pt x="1284247" y="47109"/>
                  </a:cubicBezTo>
                  <a:lnTo>
                    <a:pt x="1284247" y="390253"/>
                  </a:lnTo>
                  <a:cubicBezTo>
                    <a:pt x="1284247" y="402747"/>
                    <a:pt x="1279284" y="414730"/>
                    <a:pt x="1270449" y="423564"/>
                  </a:cubicBezTo>
                  <a:cubicBezTo>
                    <a:pt x="1261615" y="432399"/>
                    <a:pt x="1249633" y="437362"/>
                    <a:pt x="1237139" y="437362"/>
                  </a:cubicBezTo>
                  <a:lnTo>
                    <a:pt x="47109" y="437362"/>
                  </a:lnTo>
                  <a:cubicBezTo>
                    <a:pt x="21091" y="437362"/>
                    <a:pt x="0" y="416271"/>
                    <a:pt x="0" y="390253"/>
                  </a:cubicBezTo>
                  <a:lnTo>
                    <a:pt x="0" y="47109"/>
                  </a:lnTo>
                  <a:cubicBezTo>
                    <a:pt x="0" y="34615"/>
                    <a:pt x="4963" y="22633"/>
                    <a:pt x="13798" y="13798"/>
                  </a:cubicBezTo>
                  <a:cubicBezTo>
                    <a:pt x="22633" y="4963"/>
                    <a:pt x="34615" y="0"/>
                    <a:pt x="47109" y="0"/>
                  </a:cubicBezTo>
                  <a:close/>
                </a:path>
              </a:pathLst>
            </a:custGeom>
            <a:solidFill>
              <a:srgbClr val="B3D1C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" name="TextBox 48">
              <a:extLst>
                <a:ext uri="{FF2B5EF4-FFF2-40B4-BE49-F238E27FC236}">
                  <a16:creationId xmlns:a16="http://schemas.microsoft.com/office/drawing/2014/main" id="{7B33F61E-63B2-34FC-EC48-29BF14BC3D4D}"/>
                </a:ext>
              </a:extLst>
            </p:cNvPr>
            <p:cNvSpPr txBox="1"/>
            <p:nvPr/>
          </p:nvSpPr>
          <p:spPr>
            <a:xfrm>
              <a:off x="-96888" y="3261"/>
              <a:ext cx="1478023" cy="48498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3200" dirty="0">
                  <a:solidFill>
                    <a:srgbClr val="1D1C1D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Pixel comparison</a:t>
              </a:r>
              <a:endParaRPr lang="en-US" sz="3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</p:txBody>
        </p:sp>
      </p:grpSp>
      <p:grpSp>
        <p:nvGrpSpPr>
          <p:cNvPr id="14" name="Group 46">
            <a:extLst>
              <a:ext uri="{FF2B5EF4-FFF2-40B4-BE49-F238E27FC236}">
                <a16:creationId xmlns:a16="http://schemas.microsoft.com/office/drawing/2014/main" id="{BDDE765D-5C8B-B645-E2E4-78A16CAC0E26}"/>
              </a:ext>
            </a:extLst>
          </p:cNvPr>
          <p:cNvGrpSpPr/>
          <p:nvPr/>
        </p:nvGrpSpPr>
        <p:grpSpPr>
          <a:xfrm>
            <a:off x="1862098" y="6029789"/>
            <a:ext cx="4764370" cy="1425004"/>
            <a:chOff x="-96888" y="0"/>
            <a:chExt cx="1478023" cy="488248"/>
          </a:xfrm>
        </p:grpSpPr>
        <p:sp>
          <p:nvSpPr>
            <p:cNvPr id="15" name="Freeform 47">
              <a:extLst>
                <a:ext uri="{FF2B5EF4-FFF2-40B4-BE49-F238E27FC236}">
                  <a16:creationId xmlns:a16="http://schemas.microsoft.com/office/drawing/2014/main" id="{AD80A96E-2550-A7EA-F819-0E8A5CDFC39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284247" cy="437362"/>
            </a:xfrm>
            <a:custGeom>
              <a:avLst/>
              <a:gdLst/>
              <a:ahLst/>
              <a:cxnLst/>
              <a:rect l="l" t="t" r="r" b="b"/>
              <a:pathLst>
                <a:path w="1284247" h="437362">
                  <a:moveTo>
                    <a:pt x="47109" y="0"/>
                  </a:moveTo>
                  <a:lnTo>
                    <a:pt x="1237139" y="0"/>
                  </a:lnTo>
                  <a:cubicBezTo>
                    <a:pt x="1249633" y="0"/>
                    <a:pt x="1261615" y="4963"/>
                    <a:pt x="1270449" y="13798"/>
                  </a:cubicBezTo>
                  <a:cubicBezTo>
                    <a:pt x="1279284" y="22633"/>
                    <a:pt x="1284247" y="34615"/>
                    <a:pt x="1284247" y="47109"/>
                  </a:cubicBezTo>
                  <a:lnTo>
                    <a:pt x="1284247" y="390253"/>
                  </a:lnTo>
                  <a:cubicBezTo>
                    <a:pt x="1284247" y="402747"/>
                    <a:pt x="1279284" y="414730"/>
                    <a:pt x="1270449" y="423564"/>
                  </a:cubicBezTo>
                  <a:cubicBezTo>
                    <a:pt x="1261615" y="432399"/>
                    <a:pt x="1249633" y="437362"/>
                    <a:pt x="1237139" y="437362"/>
                  </a:cubicBezTo>
                  <a:lnTo>
                    <a:pt x="47109" y="437362"/>
                  </a:lnTo>
                  <a:cubicBezTo>
                    <a:pt x="21091" y="437362"/>
                    <a:pt x="0" y="416271"/>
                    <a:pt x="0" y="390253"/>
                  </a:cubicBezTo>
                  <a:lnTo>
                    <a:pt x="0" y="47109"/>
                  </a:lnTo>
                  <a:cubicBezTo>
                    <a:pt x="0" y="34615"/>
                    <a:pt x="4963" y="22633"/>
                    <a:pt x="13798" y="13798"/>
                  </a:cubicBezTo>
                  <a:cubicBezTo>
                    <a:pt x="22633" y="4963"/>
                    <a:pt x="34615" y="0"/>
                    <a:pt x="47109" y="0"/>
                  </a:cubicBezTo>
                  <a:close/>
                </a:path>
              </a:pathLst>
            </a:custGeom>
            <a:solidFill>
              <a:srgbClr val="B3D1C1"/>
            </a:solidFill>
          </p:spPr>
          <p:txBody>
            <a:bodyPr/>
            <a:lstStyle/>
            <a:p>
              <a:pPr algn="ctr">
                <a:lnSpc>
                  <a:spcPts val="2100"/>
                </a:lnSpc>
              </a:pPr>
              <a:endParaRPr lang="en-US" sz="2800" dirty="0">
                <a:solidFill>
                  <a:srgbClr val="1D1C1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 algn="ctr">
                <a:lnSpc>
                  <a:spcPts val="2100"/>
                </a:lnSpc>
              </a:pPr>
              <a:r>
                <a:rPr lang="en-US" sz="3200" dirty="0">
                  <a:solidFill>
                    <a:srgbClr val="1D1C1D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Classic vision</a:t>
              </a:r>
            </a:p>
            <a:p>
              <a:pPr algn="ctr">
                <a:lnSpc>
                  <a:spcPts val="2100"/>
                </a:lnSpc>
              </a:pPr>
              <a:endParaRPr lang="en-US" sz="3200" dirty="0">
                <a:solidFill>
                  <a:srgbClr val="1D1C1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 algn="ctr">
                <a:lnSpc>
                  <a:spcPts val="2100"/>
                </a:lnSpc>
              </a:pPr>
              <a:r>
                <a:rPr lang="en-US" sz="3200" dirty="0">
                  <a:solidFill>
                    <a:srgbClr val="1D1C1D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techniques</a:t>
              </a:r>
            </a:p>
          </p:txBody>
        </p:sp>
        <p:sp>
          <p:nvSpPr>
            <p:cNvPr id="16" name="TextBox 48">
              <a:extLst>
                <a:ext uri="{FF2B5EF4-FFF2-40B4-BE49-F238E27FC236}">
                  <a16:creationId xmlns:a16="http://schemas.microsoft.com/office/drawing/2014/main" id="{4F1375A8-241E-63A1-1A72-92FF47E722D3}"/>
                </a:ext>
              </a:extLst>
            </p:cNvPr>
            <p:cNvSpPr txBox="1"/>
            <p:nvPr/>
          </p:nvSpPr>
          <p:spPr>
            <a:xfrm>
              <a:off x="-96888" y="3261"/>
              <a:ext cx="1478023" cy="48498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endParaRPr lang="en-US" sz="3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</p:txBody>
        </p:sp>
      </p:grpSp>
      <p:grpSp>
        <p:nvGrpSpPr>
          <p:cNvPr id="17" name="Group 46">
            <a:extLst>
              <a:ext uri="{FF2B5EF4-FFF2-40B4-BE49-F238E27FC236}">
                <a16:creationId xmlns:a16="http://schemas.microsoft.com/office/drawing/2014/main" id="{A2A64238-4DED-8085-B42E-33E136FFC60E}"/>
              </a:ext>
            </a:extLst>
          </p:cNvPr>
          <p:cNvGrpSpPr/>
          <p:nvPr/>
        </p:nvGrpSpPr>
        <p:grpSpPr>
          <a:xfrm>
            <a:off x="10695271" y="6029789"/>
            <a:ext cx="4764370" cy="1477323"/>
            <a:chOff x="-127426" y="0"/>
            <a:chExt cx="1478023" cy="506174"/>
          </a:xfrm>
        </p:grpSpPr>
        <p:sp>
          <p:nvSpPr>
            <p:cNvPr id="18" name="Freeform 47">
              <a:extLst>
                <a:ext uri="{FF2B5EF4-FFF2-40B4-BE49-F238E27FC236}">
                  <a16:creationId xmlns:a16="http://schemas.microsoft.com/office/drawing/2014/main" id="{1281FE52-6E05-2706-AAAC-001DFA61136F}"/>
                </a:ext>
              </a:extLst>
            </p:cNvPr>
            <p:cNvSpPr/>
            <p:nvPr/>
          </p:nvSpPr>
          <p:spPr>
            <a:xfrm>
              <a:off x="0" y="0"/>
              <a:ext cx="1284247" cy="437362"/>
            </a:xfrm>
            <a:custGeom>
              <a:avLst/>
              <a:gdLst/>
              <a:ahLst/>
              <a:cxnLst/>
              <a:rect l="l" t="t" r="r" b="b"/>
              <a:pathLst>
                <a:path w="1284247" h="437362">
                  <a:moveTo>
                    <a:pt x="47109" y="0"/>
                  </a:moveTo>
                  <a:lnTo>
                    <a:pt x="1237139" y="0"/>
                  </a:lnTo>
                  <a:cubicBezTo>
                    <a:pt x="1249633" y="0"/>
                    <a:pt x="1261615" y="4963"/>
                    <a:pt x="1270449" y="13798"/>
                  </a:cubicBezTo>
                  <a:cubicBezTo>
                    <a:pt x="1279284" y="22633"/>
                    <a:pt x="1284247" y="34615"/>
                    <a:pt x="1284247" y="47109"/>
                  </a:cubicBezTo>
                  <a:lnTo>
                    <a:pt x="1284247" y="390253"/>
                  </a:lnTo>
                  <a:cubicBezTo>
                    <a:pt x="1284247" y="402747"/>
                    <a:pt x="1279284" y="414730"/>
                    <a:pt x="1270449" y="423564"/>
                  </a:cubicBezTo>
                  <a:cubicBezTo>
                    <a:pt x="1261615" y="432399"/>
                    <a:pt x="1249633" y="437362"/>
                    <a:pt x="1237139" y="437362"/>
                  </a:cubicBezTo>
                  <a:lnTo>
                    <a:pt x="47109" y="437362"/>
                  </a:lnTo>
                  <a:cubicBezTo>
                    <a:pt x="21091" y="437362"/>
                    <a:pt x="0" y="416271"/>
                    <a:pt x="0" y="390253"/>
                  </a:cubicBezTo>
                  <a:lnTo>
                    <a:pt x="0" y="47109"/>
                  </a:lnTo>
                  <a:cubicBezTo>
                    <a:pt x="0" y="34615"/>
                    <a:pt x="4963" y="22633"/>
                    <a:pt x="13798" y="13798"/>
                  </a:cubicBezTo>
                  <a:cubicBezTo>
                    <a:pt x="22633" y="4963"/>
                    <a:pt x="34615" y="0"/>
                    <a:pt x="47109" y="0"/>
                  </a:cubicBezTo>
                  <a:close/>
                </a:path>
              </a:pathLst>
            </a:custGeom>
            <a:solidFill>
              <a:srgbClr val="B3D1C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9" name="TextBox 48">
              <a:extLst>
                <a:ext uri="{FF2B5EF4-FFF2-40B4-BE49-F238E27FC236}">
                  <a16:creationId xmlns:a16="http://schemas.microsoft.com/office/drawing/2014/main" id="{DD7B908A-0796-232A-E38F-79D44D370A9F}"/>
                </a:ext>
              </a:extLst>
            </p:cNvPr>
            <p:cNvSpPr txBox="1"/>
            <p:nvPr/>
          </p:nvSpPr>
          <p:spPr>
            <a:xfrm>
              <a:off x="-127426" y="21187"/>
              <a:ext cx="1478023" cy="48498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3200" dirty="0">
                  <a:solidFill>
                    <a:srgbClr val="1D1C1D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Specialized tools for </a:t>
              </a:r>
            </a:p>
            <a:p>
              <a:pPr algn="ctr">
                <a:lnSpc>
                  <a:spcPts val="2100"/>
                </a:lnSpc>
              </a:pPr>
              <a:endParaRPr lang="en-US" sz="3200" dirty="0">
                <a:solidFill>
                  <a:srgbClr val="1D1C1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 algn="ctr">
                <a:lnSpc>
                  <a:spcPts val="2100"/>
                </a:lnSpc>
              </a:pPr>
              <a:r>
                <a:rPr lang="en-US" sz="3200" dirty="0">
                  <a:solidFill>
                    <a:srgbClr val="1D1C1D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charts</a:t>
              </a:r>
              <a:endParaRPr lang="en-US" sz="3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</p:txBody>
        </p:sp>
      </p:grpSp>
      <p:grpSp>
        <p:nvGrpSpPr>
          <p:cNvPr id="20" name="Group 46">
            <a:extLst>
              <a:ext uri="{FF2B5EF4-FFF2-40B4-BE49-F238E27FC236}">
                <a16:creationId xmlns:a16="http://schemas.microsoft.com/office/drawing/2014/main" id="{7930B8DA-3E3C-5AC4-2140-00F5A0078F9C}"/>
              </a:ext>
            </a:extLst>
          </p:cNvPr>
          <p:cNvGrpSpPr/>
          <p:nvPr/>
        </p:nvGrpSpPr>
        <p:grpSpPr>
          <a:xfrm>
            <a:off x="10825275" y="2982851"/>
            <a:ext cx="4764370" cy="1425004"/>
            <a:chOff x="-96888" y="0"/>
            <a:chExt cx="1478023" cy="488248"/>
          </a:xfrm>
        </p:grpSpPr>
        <p:sp>
          <p:nvSpPr>
            <p:cNvPr id="21" name="Freeform 47">
              <a:extLst>
                <a:ext uri="{FF2B5EF4-FFF2-40B4-BE49-F238E27FC236}">
                  <a16:creationId xmlns:a16="http://schemas.microsoft.com/office/drawing/2014/main" id="{FDEEF1C7-4328-B31A-D21E-77DC0228BC81}"/>
                </a:ext>
              </a:extLst>
            </p:cNvPr>
            <p:cNvSpPr/>
            <p:nvPr/>
          </p:nvSpPr>
          <p:spPr>
            <a:xfrm>
              <a:off x="0" y="0"/>
              <a:ext cx="1284247" cy="437362"/>
            </a:xfrm>
            <a:custGeom>
              <a:avLst/>
              <a:gdLst/>
              <a:ahLst/>
              <a:cxnLst/>
              <a:rect l="l" t="t" r="r" b="b"/>
              <a:pathLst>
                <a:path w="1284247" h="437362">
                  <a:moveTo>
                    <a:pt x="47109" y="0"/>
                  </a:moveTo>
                  <a:lnTo>
                    <a:pt x="1237139" y="0"/>
                  </a:lnTo>
                  <a:cubicBezTo>
                    <a:pt x="1249633" y="0"/>
                    <a:pt x="1261615" y="4963"/>
                    <a:pt x="1270449" y="13798"/>
                  </a:cubicBezTo>
                  <a:cubicBezTo>
                    <a:pt x="1279284" y="22633"/>
                    <a:pt x="1284247" y="34615"/>
                    <a:pt x="1284247" y="47109"/>
                  </a:cubicBezTo>
                  <a:lnTo>
                    <a:pt x="1284247" y="390253"/>
                  </a:lnTo>
                  <a:cubicBezTo>
                    <a:pt x="1284247" y="402747"/>
                    <a:pt x="1279284" y="414730"/>
                    <a:pt x="1270449" y="423564"/>
                  </a:cubicBezTo>
                  <a:cubicBezTo>
                    <a:pt x="1261615" y="432399"/>
                    <a:pt x="1249633" y="437362"/>
                    <a:pt x="1237139" y="437362"/>
                  </a:cubicBezTo>
                  <a:lnTo>
                    <a:pt x="47109" y="437362"/>
                  </a:lnTo>
                  <a:cubicBezTo>
                    <a:pt x="21091" y="437362"/>
                    <a:pt x="0" y="416271"/>
                    <a:pt x="0" y="390253"/>
                  </a:cubicBezTo>
                  <a:lnTo>
                    <a:pt x="0" y="47109"/>
                  </a:lnTo>
                  <a:cubicBezTo>
                    <a:pt x="0" y="34615"/>
                    <a:pt x="4963" y="22633"/>
                    <a:pt x="13798" y="13798"/>
                  </a:cubicBezTo>
                  <a:cubicBezTo>
                    <a:pt x="22633" y="4963"/>
                    <a:pt x="34615" y="0"/>
                    <a:pt x="47109" y="0"/>
                  </a:cubicBezTo>
                  <a:close/>
                </a:path>
              </a:pathLst>
            </a:custGeom>
            <a:solidFill>
              <a:srgbClr val="B3D1C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2" name="TextBox 48">
              <a:extLst>
                <a:ext uri="{FF2B5EF4-FFF2-40B4-BE49-F238E27FC236}">
                  <a16:creationId xmlns:a16="http://schemas.microsoft.com/office/drawing/2014/main" id="{67365478-721C-6F91-12A9-8C2F11C58053}"/>
                </a:ext>
              </a:extLst>
            </p:cNvPr>
            <p:cNvSpPr txBox="1"/>
            <p:nvPr/>
          </p:nvSpPr>
          <p:spPr>
            <a:xfrm>
              <a:off x="-96888" y="3261"/>
              <a:ext cx="1478023" cy="48498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3200" dirty="0">
                  <a:solidFill>
                    <a:srgbClr val="1D1C1D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Deep learning models</a:t>
              </a:r>
              <a:endParaRPr lang="en-US" sz="3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</p:txBody>
        </p:sp>
      </p:grpSp>
      <p:sp>
        <p:nvSpPr>
          <p:cNvPr id="23" name="TextBox 7">
            <a:extLst>
              <a:ext uri="{FF2B5EF4-FFF2-40B4-BE49-F238E27FC236}">
                <a16:creationId xmlns:a16="http://schemas.microsoft.com/office/drawing/2014/main" id="{B4BC8989-850A-EED3-B224-496E8E32AFBD}"/>
              </a:ext>
            </a:extLst>
          </p:cNvPr>
          <p:cNvSpPr txBox="1"/>
          <p:nvPr/>
        </p:nvSpPr>
        <p:spPr>
          <a:xfrm>
            <a:off x="2255526" y="4434079"/>
            <a:ext cx="5135874" cy="1144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Image processing is essential </a:t>
            </a:r>
          </a:p>
          <a:p>
            <a:pPr>
              <a:lnSpc>
                <a:spcPts val="468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for basic visual comparisons.</a:t>
            </a:r>
          </a:p>
        </p:txBody>
      </p:sp>
      <p:sp>
        <p:nvSpPr>
          <p:cNvPr id="24" name="TextBox 7">
            <a:extLst>
              <a:ext uri="{FF2B5EF4-FFF2-40B4-BE49-F238E27FC236}">
                <a16:creationId xmlns:a16="http://schemas.microsoft.com/office/drawing/2014/main" id="{1E6B7FFF-2748-7295-4F89-173425D582BC}"/>
              </a:ext>
            </a:extLst>
          </p:cNvPr>
          <p:cNvSpPr txBox="1"/>
          <p:nvPr/>
        </p:nvSpPr>
        <p:spPr>
          <a:xfrm>
            <a:off x="11142252" y="4397170"/>
            <a:ext cx="4499207" cy="1144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models can </a:t>
            </a:r>
          </a:p>
          <a:p>
            <a:pPr>
              <a:lnSpc>
                <a:spcPts val="468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assist in feature extraction.</a:t>
            </a: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F780D85A-2155-1094-AD79-DE25EEF86B9F}"/>
              </a:ext>
            </a:extLst>
          </p:cNvPr>
          <p:cNvSpPr txBox="1"/>
          <p:nvPr/>
        </p:nvSpPr>
        <p:spPr>
          <a:xfrm>
            <a:off x="11137591" y="7585380"/>
            <a:ext cx="3918564" cy="1144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Specialized tools can be </a:t>
            </a:r>
          </a:p>
          <a:p>
            <a:pPr>
              <a:lnSpc>
                <a:spcPts val="468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used for chart analysis.</a:t>
            </a:r>
          </a:p>
        </p:txBody>
      </p:sp>
      <p:sp>
        <p:nvSpPr>
          <p:cNvPr id="26" name="TextBox 7">
            <a:extLst>
              <a:ext uri="{FF2B5EF4-FFF2-40B4-BE49-F238E27FC236}">
                <a16:creationId xmlns:a16="http://schemas.microsoft.com/office/drawing/2014/main" id="{8A5988DE-4323-FAB5-12DE-81922AC0C7A5}"/>
              </a:ext>
            </a:extLst>
          </p:cNvPr>
          <p:cNvSpPr txBox="1"/>
          <p:nvPr/>
        </p:nvSpPr>
        <p:spPr>
          <a:xfrm>
            <a:off x="2174414" y="7615835"/>
            <a:ext cx="5064586" cy="1144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 detection can be</a:t>
            </a:r>
          </a:p>
          <a:p>
            <a:pPr>
              <a:lnSpc>
                <a:spcPts val="4680"/>
              </a:lnSpc>
            </a:pPr>
            <a:r>
              <a:rPr lang="en-US" sz="2800" dirty="0">
                <a:solidFill>
                  <a:srgbClr val="0A415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used in scientific visualizations.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015E615D-D09E-2A25-65C4-2A64CE654419}"/>
              </a:ext>
            </a:extLst>
          </p:cNvPr>
          <p:cNvSpPr txBox="1"/>
          <p:nvPr/>
        </p:nvSpPr>
        <p:spPr>
          <a:xfrm>
            <a:off x="18452783" y="1005209"/>
            <a:ext cx="16492467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39"/>
              </a:lnSpc>
            </a:pPr>
            <a:r>
              <a:rPr lang="en-US" sz="8000" dirty="0">
                <a:solidFill>
                  <a:srgbClr val="0A4154"/>
                </a:solidFill>
                <a:latin typeface="Tomorrow"/>
              </a:rPr>
              <a:t>Visualization</a:t>
            </a:r>
            <a:r>
              <a:rPr lang="en-US" sz="8000" dirty="0">
                <a:solidFill>
                  <a:srgbClr val="1D1C1D"/>
                </a:solidFill>
                <a:effectLst/>
                <a:latin typeface="Tomorrow" panose="020B0604020202020204" charset="0"/>
              </a:rPr>
              <a:t> </a:t>
            </a:r>
            <a:r>
              <a:rPr lang="en-US" sz="8000" dirty="0">
                <a:solidFill>
                  <a:srgbClr val="0A4154"/>
                </a:solidFill>
                <a:latin typeface="Tomorrow"/>
              </a:rPr>
              <a:t>Tools</a:t>
            </a:r>
            <a:endParaRPr lang="en-US" sz="8000" dirty="0">
              <a:solidFill>
                <a:srgbClr val="0A4154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24BC1C-6C77-DC1D-3305-ED7A1D6621D4}"/>
              </a:ext>
            </a:extLst>
          </p:cNvPr>
          <p:cNvSpPr txBox="1"/>
          <p:nvPr/>
        </p:nvSpPr>
        <p:spPr>
          <a:xfrm>
            <a:off x="-7696200" y="807742"/>
            <a:ext cx="14554359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dirty="0">
                <a:solidFill>
                  <a:srgbClr val="0A4154"/>
                </a:solidFill>
                <a:latin typeface="Tomorrow"/>
                <a:ea typeface="Tomorrow"/>
                <a:cs typeface="Tomorrow"/>
                <a:sym typeface="Tomorrow"/>
              </a:rPr>
              <a:t>Pixel Comparison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1587</TotalTime>
  <Words>1301</Words>
  <Application>Microsoft Office PowerPoint</Application>
  <PresentationFormat>Custom</PresentationFormat>
  <Paragraphs>227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Tomorrow</vt:lpstr>
      <vt:lpstr>Courier New</vt:lpstr>
      <vt:lpstr>Avenir Next LT Pro</vt:lpstr>
      <vt:lpstr>Calibri</vt:lpstr>
      <vt:lpstr>Arial</vt:lpstr>
      <vt:lpstr>Aptos</vt:lpstr>
      <vt:lpstr>Roboto</vt:lpstr>
      <vt:lpstr>Wingdings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Triveni Gurram</cp:lastModifiedBy>
  <cp:revision>28</cp:revision>
  <dcterms:created xsi:type="dcterms:W3CDTF">2006-08-16T00:00:00Z</dcterms:created>
  <dcterms:modified xsi:type="dcterms:W3CDTF">2024-11-12T20:02:19Z</dcterms:modified>
  <dc:identifier>DAGV8DYsw9k</dc:identifier>
</cp:coreProperties>
</file>

<file path=docProps/thumbnail.jpeg>
</file>